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301" r:id="rId13"/>
    <p:sldId id="268" r:id="rId14"/>
    <p:sldId id="302" r:id="rId15"/>
    <p:sldId id="269" r:id="rId16"/>
    <p:sldId id="270" r:id="rId17"/>
    <p:sldId id="318" r:id="rId18"/>
    <p:sldId id="271" r:id="rId19"/>
    <p:sldId id="303" r:id="rId20"/>
    <p:sldId id="304" r:id="rId21"/>
    <p:sldId id="305" r:id="rId22"/>
    <p:sldId id="272" r:id="rId23"/>
    <p:sldId id="273" r:id="rId24"/>
    <p:sldId id="274" r:id="rId25"/>
    <p:sldId id="306" r:id="rId26"/>
    <p:sldId id="275" r:id="rId27"/>
    <p:sldId id="276" r:id="rId28"/>
    <p:sldId id="307" r:id="rId29"/>
    <p:sldId id="277" r:id="rId30"/>
    <p:sldId id="278" r:id="rId31"/>
    <p:sldId id="279" r:id="rId32"/>
    <p:sldId id="319" r:id="rId33"/>
    <p:sldId id="315" r:id="rId34"/>
    <p:sldId id="316" r:id="rId35"/>
    <p:sldId id="317" r:id="rId36"/>
    <p:sldId id="280" r:id="rId37"/>
    <p:sldId id="281" r:id="rId38"/>
    <p:sldId id="282" r:id="rId39"/>
    <p:sldId id="283" r:id="rId40"/>
    <p:sldId id="313" r:id="rId41"/>
    <p:sldId id="314" r:id="rId42"/>
    <p:sldId id="309" r:id="rId43"/>
    <p:sldId id="308" r:id="rId44"/>
    <p:sldId id="286" r:id="rId45"/>
    <p:sldId id="287" r:id="rId46"/>
    <p:sldId id="288" r:id="rId47"/>
    <p:sldId id="289" r:id="rId48"/>
    <p:sldId id="310" r:id="rId49"/>
    <p:sldId id="290" r:id="rId50"/>
    <p:sldId id="291" r:id="rId51"/>
    <p:sldId id="311" r:id="rId52"/>
    <p:sldId id="292" r:id="rId53"/>
    <p:sldId id="293" r:id="rId54"/>
    <p:sldId id="320" r:id="rId55"/>
    <p:sldId id="326" r:id="rId56"/>
    <p:sldId id="321" r:id="rId57"/>
    <p:sldId id="322" r:id="rId58"/>
    <p:sldId id="323" r:id="rId59"/>
    <p:sldId id="324" r:id="rId60"/>
    <p:sldId id="325" r:id="rId61"/>
    <p:sldId id="327" r:id="rId62"/>
    <p:sldId id="328" r:id="rId63"/>
    <p:sldId id="329" r:id="rId64"/>
    <p:sldId id="330" r:id="rId65"/>
    <p:sldId id="331" r:id="rId66"/>
    <p:sldId id="332" r:id="rId67"/>
    <p:sldId id="294" r:id="rId68"/>
    <p:sldId id="295" r:id="rId69"/>
    <p:sldId id="296" r:id="rId70"/>
    <p:sldId id="297" r:id="rId71"/>
    <p:sldId id="298" r:id="rId72"/>
    <p:sldId id="312" r:id="rId73"/>
    <p:sldId id="299" r:id="rId74"/>
    <p:sldId id="300" r:id="rId7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4" autoAdjust="0"/>
    <p:restoredTop sz="90250" autoAdjust="0"/>
  </p:normalViewPr>
  <p:slideViewPr>
    <p:cSldViewPr snapToGrid="0">
      <p:cViewPr varScale="1">
        <p:scale>
          <a:sx n="88" d="100"/>
          <a:sy n="88" d="100"/>
        </p:scale>
        <p:origin x="26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077024-7928-418B-B91F-931139C04DD4}" type="doc">
      <dgm:prSet loTypeId="urn:microsoft.com/office/officeart/2005/8/layout/process1" loCatId="process" qsTypeId="urn:microsoft.com/office/officeart/2005/8/quickstyle/simple3" qsCatId="simple" csTypeId="urn:microsoft.com/office/officeart/2005/8/colors/accent1_2" csCatId="accent1" phldr="1"/>
      <dgm:spPr/>
    </dgm:pt>
    <dgm:pt modelId="{761783B0-0F89-4CC0-ACA5-E97ECBEBD1CB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</a:p>
      </dgm:t>
    </dgm:pt>
    <dgm:pt modelId="{4D6B520A-3EF9-4517-AFE6-23DC3D446523}" type="parTrans" cxnId="{EADF2C44-3AE2-4937-86D5-708563E56761}">
      <dgm:prSet/>
      <dgm:spPr/>
      <dgm:t>
        <a:bodyPr/>
        <a:lstStyle/>
        <a:p>
          <a:pPr latinLnBrk="1"/>
          <a:endParaRPr lang="ko-KR" altLang="en-US"/>
        </a:p>
      </dgm:t>
    </dgm:pt>
    <dgm:pt modelId="{93EEB969-3168-4A4D-9175-5D59512CD169}" type="sibTrans" cxnId="{EADF2C44-3AE2-4937-86D5-708563E56761}">
      <dgm:prSet/>
      <dgm:spPr/>
      <dgm:t>
        <a:bodyPr/>
        <a:lstStyle/>
        <a:p>
          <a:pPr latinLnBrk="1"/>
          <a:endParaRPr lang="ko-KR" altLang="en-US"/>
        </a:p>
      </dgm:t>
    </dgm:pt>
    <dgm:pt modelId="{0EF59024-B965-4767-8674-96734F7D4F73}">
      <dgm:prSet phldrT="[텍스트]"/>
      <dgm:spPr/>
      <dgm:t>
        <a:bodyPr/>
        <a:lstStyle/>
        <a:p>
          <a:pPr latinLnBrk="1"/>
          <a:r>
            <a:rPr lang="ko-KR" altLang="en-US" dirty="0"/>
            <a:t>인스턴스</a:t>
          </a:r>
        </a:p>
      </dgm:t>
    </dgm:pt>
    <dgm:pt modelId="{82814391-152F-47B9-BFFE-1CE6C63E1DAF}" type="parTrans" cxnId="{8790102D-4A07-4BA5-B2BB-59E98340ABDF}">
      <dgm:prSet/>
      <dgm:spPr/>
      <dgm:t>
        <a:bodyPr/>
        <a:lstStyle/>
        <a:p>
          <a:pPr latinLnBrk="1"/>
          <a:endParaRPr lang="ko-KR" altLang="en-US"/>
        </a:p>
      </dgm:t>
    </dgm:pt>
    <dgm:pt modelId="{E9727F26-841B-41B4-B672-CFDD739E8E8B}" type="sibTrans" cxnId="{8790102D-4A07-4BA5-B2BB-59E98340ABDF}">
      <dgm:prSet/>
      <dgm:spPr/>
      <dgm:t>
        <a:bodyPr/>
        <a:lstStyle/>
        <a:p>
          <a:pPr latinLnBrk="1"/>
          <a:endParaRPr lang="ko-KR" altLang="en-US"/>
        </a:p>
      </dgm:t>
    </dgm:pt>
    <dgm:pt modelId="{9AC61AC8-C19F-4659-BCE9-09016946FF0C}" type="pres">
      <dgm:prSet presAssocID="{00077024-7928-418B-B91F-931139C04DD4}" presName="Name0" presStyleCnt="0">
        <dgm:presLayoutVars>
          <dgm:dir/>
          <dgm:resizeHandles val="exact"/>
        </dgm:presLayoutVars>
      </dgm:prSet>
      <dgm:spPr/>
    </dgm:pt>
    <dgm:pt modelId="{D69EFC9B-DB2C-4782-AFF0-A9BBEBCC6B27}" type="pres">
      <dgm:prSet presAssocID="{761783B0-0F89-4CC0-ACA5-E97ECBEBD1CB}" presName="node" presStyleLbl="node1" presStyleIdx="0" presStyleCnt="2" custScaleY="37515">
        <dgm:presLayoutVars>
          <dgm:bulletEnabled val="1"/>
        </dgm:presLayoutVars>
      </dgm:prSet>
      <dgm:spPr/>
    </dgm:pt>
    <dgm:pt modelId="{CE4BF2B1-429C-4208-BF8E-4089FF8DE6E4}" type="pres">
      <dgm:prSet presAssocID="{93EEB969-3168-4A4D-9175-5D59512CD169}" presName="sibTrans" presStyleLbl="sibTrans2D1" presStyleIdx="0" presStyleCnt="1"/>
      <dgm:spPr/>
    </dgm:pt>
    <dgm:pt modelId="{33BF612B-C04B-4FF9-84C8-D326105B46B1}" type="pres">
      <dgm:prSet presAssocID="{93EEB969-3168-4A4D-9175-5D59512CD169}" presName="connectorText" presStyleLbl="sibTrans2D1" presStyleIdx="0" presStyleCnt="1"/>
      <dgm:spPr/>
    </dgm:pt>
    <dgm:pt modelId="{B1EE182B-466D-4A20-AF9C-066D75A7FAD2}" type="pres">
      <dgm:prSet presAssocID="{0EF59024-B965-4767-8674-96734F7D4F73}" presName="node" presStyleLbl="node1" presStyleIdx="1" presStyleCnt="2" custScaleY="37515">
        <dgm:presLayoutVars>
          <dgm:bulletEnabled val="1"/>
        </dgm:presLayoutVars>
      </dgm:prSet>
      <dgm:spPr/>
    </dgm:pt>
  </dgm:ptLst>
  <dgm:cxnLst>
    <dgm:cxn modelId="{ABDF1025-A269-47A1-BBFB-B5B286F62977}" type="presOf" srcId="{93EEB969-3168-4A4D-9175-5D59512CD169}" destId="{CE4BF2B1-429C-4208-BF8E-4089FF8DE6E4}" srcOrd="0" destOrd="0" presId="urn:microsoft.com/office/officeart/2005/8/layout/process1"/>
    <dgm:cxn modelId="{8790102D-4A07-4BA5-B2BB-59E98340ABDF}" srcId="{00077024-7928-418B-B91F-931139C04DD4}" destId="{0EF59024-B965-4767-8674-96734F7D4F73}" srcOrd="1" destOrd="0" parTransId="{82814391-152F-47B9-BFFE-1CE6C63E1DAF}" sibTransId="{E9727F26-841B-41B4-B672-CFDD739E8E8B}"/>
    <dgm:cxn modelId="{BECE4962-F496-4744-A197-DFDEF4FC508B}" type="presOf" srcId="{761783B0-0F89-4CC0-ACA5-E97ECBEBD1CB}" destId="{D69EFC9B-DB2C-4782-AFF0-A9BBEBCC6B27}" srcOrd="0" destOrd="0" presId="urn:microsoft.com/office/officeart/2005/8/layout/process1"/>
    <dgm:cxn modelId="{EADF2C44-3AE2-4937-86D5-708563E56761}" srcId="{00077024-7928-418B-B91F-931139C04DD4}" destId="{761783B0-0F89-4CC0-ACA5-E97ECBEBD1CB}" srcOrd="0" destOrd="0" parTransId="{4D6B520A-3EF9-4517-AFE6-23DC3D446523}" sibTransId="{93EEB969-3168-4A4D-9175-5D59512CD169}"/>
    <dgm:cxn modelId="{6CC94188-2BED-4D72-B733-5778D5025CAD}" type="presOf" srcId="{93EEB969-3168-4A4D-9175-5D59512CD169}" destId="{33BF612B-C04B-4FF9-84C8-D326105B46B1}" srcOrd="1" destOrd="0" presId="urn:microsoft.com/office/officeart/2005/8/layout/process1"/>
    <dgm:cxn modelId="{DD2BC8A8-8869-47C7-AA60-77A5BDA677BC}" type="presOf" srcId="{00077024-7928-418B-B91F-931139C04DD4}" destId="{9AC61AC8-C19F-4659-BCE9-09016946FF0C}" srcOrd="0" destOrd="0" presId="urn:microsoft.com/office/officeart/2005/8/layout/process1"/>
    <dgm:cxn modelId="{81B68DD5-0879-4AC9-B927-0C8C1F378ED3}" type="presOf" srcId="{0EF59024-B965-4767-8674-96734F7D4F73}" destId="{B1EE182B-466D-4A20-AF9C-066D75A7FAD2}" srcOrd="0" destOrd="0" presId="urn:microsoft.com/office/officeart/2005/8/layout/process1"/>
    <dgm:cxn modelId="{05ED5F5B-93BD-454D-B940-0050B6300DCD}" type="presParOf" srcId="{9AC61AC8-C19F-4659-BCE9-09016946FF0C}" destId="{D69EFC9B-DB2C-4782-AFF0-A9BBEBCC6B27}" srcOrd="0" destOrd="0" presId="urn:microsoft.com/office/officeart/2005/8/layout/process1"/>
    <dgm:cxn modelId="{4096A9BD-712B-40AE-91F0-BAB2FF0DCFD1}" type="presParOf" srcId="{9AC61AC8-C19F-4659-BCE9-09016946FF0C}" destId="{CE4BF2B1-429C-4208-BF8E-4089FF8DE6E4}" srcOrd="1" destOrd="0" presId="urn:microsoft.com/office/officeart/2005/8/layout/process1"/>
    <dgm:cxn modelId="{01A27006-D3D8-48F9-8396-46CA7A0C1D4B}" type="presParOf" srcId="{CE4BF2B1-429C-4208-BF8E-4089FF8DE6E4}" destId="{33BF612B-C04B-4FF9-84C8-D326105B46B1}" srcOrd="0" destOrd="0" presId="urn:microsoft.com/office/officeart/2005/8/layout/process1"/>
    <dgm:cxn modelId="{02F4E499-2F7F-421E-962F-50DED20816D3}" type="presParOf" srcId="{9AC61AC8-C19F-4659-BCE9-09016946FF0C}" destId="{B1EE182B-466D-4A20-AF9C-066D75A7FAD2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9EFC9B-DB2C-4782-AFF0-A9BBEBCC6B27}">
      <dsp:nvSpPr>
        <dsp:cNvPr id="0" name=""/>
        <dsp:cNvSpPr/>
      </dsp:nvSpPr>
      <dsp:spPr>
        <a:xfrm>
          <a:off x="1587" y="2328329"/>
          <a:ext cx="3385343" cy="762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kern="1200" dirty="0"/>
            <a:t>클래스</a:t>
          </a:r>
        </a:p>
      </dsp:txBody>
      <dsp:txXfrm>
        <a:off x="23905" y="2350647"/>
        <a:ext cx="3340707" cy="717371"/>
      </dsp:txXfrm>
    </dsp:sp>
    <dsp:sp modelId="{CE4BF2B1-429C-4208-BF8E-4089FF8DE6E4}">
      <dsp:nvSpPr>
        <dsp:cNvPr id="0" name=""/>
        <dsp:cNvSpPr/>
      </dsp:nvSpPr>
      <dsp:spPr>
        <a:xfrm>
          <a:off x="3725465" y="2289550"/>
          <a:ext cx="717692" cy="8395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tint val="60000"/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500" kern="1200"/>
        </a:p>
      </dsp:txBody>
      <dsp:txXfrm>
        <a:off x="3725465" y="2457463"/>
        <a:ext cx="502384" cy="503739"/>
      </dsp:txXfrm>
    </dsp:sp>
    <dsp:sp modelId="{B1EE182B-466D-4A20-AF9C-066D75A7FAD2}">
      <dsp:nvSpPr>
        <dsp:cNvPr id="0" name=""/>
        <dsp:cNvSpPr/>
      </dsp:nvSpPr>
      <dsp:spPr>
        <a:xfrm>
          <a:off x="4741068" y="2328329"/>
          <a:ext cx="3385343" cy="7620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lumMod val="110000"/>
              </a:schemeClr>
            </a:gs>
            <a:gs pos="88000">
              <a:schemeClr val="accent1">
                <a:hueOff val="0"/>
                <a:satOff val="0"/>
                <a:lumOff val="0"/>
                <a:alphaOff val="0"/>
                <a:tint val="9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100" kern="1200" dirty="0"/>
            <a:t>인스턴스</a:t>
          </a:r>
        </a:p>
      </dsp:txBody>
      <dsp:txXfrm>
        <a:off x="4763386" y="2350647"/>
        <a:ext cx="3340707" cy="7173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jpeg>
</file>

<file path=ppt/media/image14.jpeg>
</file>

<file path=ppt/media/image15.png>
</file>

<file path=ppt/media/image16.png>
</file>

<file path=ppt/media/image17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4DC9C1-2255-644B-BD1D-530565437090}" type="datetimeFigureOut">
              <a:rPr kumimoji="1" lang="ko-KR" altLang="en-US" smtClean="0"/>
              <a:t>2021-10-26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1C3AB0-F71E-7340-9164-F7E419919D7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48838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goods.v1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07204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oop.chap01.javaclass.casting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44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11894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oop.chap01.shape.v1 </a:t>
            </a:r>
            <a:r>
              <a:rPr kumimoji="1" lang="ko-KR" altLang="en-US" dirty="0"/>
              <a:t>예제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48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1903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49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68439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- oop.chap01.shape.v1 </a:t>
            </a:r>
            <a:r>
              <a:rPr kumimoji="1" lang="ko-KR" altLang="en-US" dirty="0"/>
              <a:t>예제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52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7399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53176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작성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384556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보완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602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보완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08622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보완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864163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보완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5501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ko-KR" dirty="0"/>
              <a:t>oop.chap01.javaclass.ex01</a:t>
            </a:r>
          </a:p>
          <a:p>
            <a:pPr marL="171450" indent="-171450">
              <a:buFontTx/>
              <a:buChar char="-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1852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TODO: </a:t>
            </a:r>
            <a:r>
              <a:rPr lang="ko-KR" altLang="en-US" dirty="0"/>
              <a:t>예제 보완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66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94228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42102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/>
              <a:t>- oop.chap01.javaclass.ex02</a:t>
            </a:r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19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9410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point.v1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20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08711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</a:t>
            </a:r>
            <a:r>
              <a:rPr kumimoji="1" lang="en-US" altLang="ko-KR"/>
              <a:t>goods.v3</a:t>
            </a:r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25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33699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point.v3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27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7691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kumimoji="1" lang="en-US" altLang="ko-KR" dirty="0"/>
              <a:t>point.v4</a:t>
            </a:r>
          </a:p>
          <a:p>
            <a:pPr marL="171450" indent="-171450">
              <a:buFontTx/>
              <a:buChar char="-"/>
            </a:pP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42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36763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- oop.chap01.javaclass.person.v1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1C3AB0-F71E-7340-9164-F7E419919D75}" type="slidenum">
              <a:rPr kumimoji="1" lang="ko-KR" altLang="en-US" smtClean="0"/>
              <a:t>43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85175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33717-5EFE-4807-BD98-3C666779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8E1E9B-7947-4776-A6FE-49EE7C784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195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75DEBF-B78E-48DE-BE72-BC2B6F440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클래스의 구조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E2C905-1686-477F-ABA7-FC92338FD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Group 34">
            <a:extLst>
              <a:ext uri="{FF2B5EF4-FFF2-40B4-BE49-F238E27FC236}">
                <a16:creationId xmlns:a16="http://schemas.microsoft.com/office/drawing/2014/main" id="{A17D2B93-5857-4EAD-8E63-9CA59F4CCA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6626423"/>
              </p:ext>
            </p:extLst>
          </p:nvPr>
        </p:nvGraphicFramePr>
        <p:xfrm>
          <a:off x="920577" y="2225012"/>
          <a:ext cx="2444750" cy="3505200"/>
        </p:xfrm>
        <a:graphic>
          <a:graphicData uri="http://schemas.openxmlformats.org/drawingml/2006/table">
            <a:tbl>
              <a:tblPr/>
              <a:tblGrid>
                <a:gridCol w="244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4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</a:t>
                      </a:r>
                    </a:p>
                  </a:txBody>
                  <a:tcPr marL="90051" marR="90051" marT="46787" marB="4678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8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speed</a:t>
                      </a:r>
                    </a:p>
                  </a:txBody>
                  <a:tcPr marL="91492" marR="91492" marT="45707" marB="4570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6030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Car(String name,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speed)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void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setName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(String name)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getName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void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setSpeed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speed)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getSpeed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92" marR="91492" marT="45707" marB="4570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Rectangle 50">
            <a:extLst>
              <a:ext uri="{FF2B5EF4-FFF2-40B4-BE49-F238E27FC236}">
                <a16:creationId xmlns:a16="http://schemas.microsoft.com/office/drawing/2014/main" id="{B748FE45-9B37-4A1F-AC4A-DF42B0FADA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7939" y="2259937"/>
            <a:ext cx="4056063" cy="3781425"/>
          </a:xfrm>
          <a:prstGeom prst="rect">
            <a:avLst/>
          </a:prstGeom>
          <a:solidFill>
            <a:srgbClr val="C0C0C0"/>
          </a:solidFill>
          <a:ln w="28575">
            <a:solidFill>
              <a:srgbClr val="666666"/>
            </a:solidFill>
            <a:miter lim="800000"/>
            <a:headEnd/>
            <a:tailEnd/>
          </a:ln>
          <a:effectLst/>
        </p:spPr>
        <p:txBody>
          <a:bodyPr/>
          <a:lstStyle/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 {</a:t>
            </a:r>
          </a:p>
          <a:p>
            <a:endParaRPr lang="en-US" altLang="ko-KR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name; 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speed;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Car(){ }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Car(String name,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speed){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this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.name=name;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.speed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=speed;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setName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name ) 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this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.name = name; 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getName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return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name;    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 Box 19">
            <a:extLst>
              <a:ext uri="{FF2B5EF4-FFF2-40B4-BE49-F238E27FC236}">
                <a16:creationId xmlns:a16="http://schemas.microsoft.com/office/drawing/2014/main" id="{0FE55C89-97A9-4D79-BE28-2873B1DC3D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3152" y="2259937"/>
            <a:ext cx="11445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400">
                <a:solidFill>
                  <a:srgbClr val="000000"/>
                </a:solidFill>
                <a:latin typeface="+mn-ea"/>
                <a:ea typeface="+mn-ea"/>
              </a:rPr>
              <a:t>클래스 헤더</a:t>
            </a:r>
          </a:p>
        </p:txBody>
      </p:sp>
      <p:sp>
        <p:nvSpPr>
          <p:cNvPr id="7" name="Text Box 19">
            <a:extLst>
              <a:ext uri="{FF2B5EF4-FFF2-40B4-BE49-F238E27FC236}">
                <a16:creationId xmlns:a16="http://schemas.microsoft.com/office/drawing/2014/main" id="{42DE50E7-07CA-40A1-B430-F8AB085D52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1277" y="2753649"/>
            <a:ext cx="6064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400">
                <a:solidFill>
                  <a:srgbClr val="000000"/>
                </a:solidFill>
                <a:latin typeface="+mn-ea"/>
                <a:ea typeface="+mn-ea"/>
              </a:rPr>
              <a:t> 필드</a:t>
            </a:r>
          </a:p>
        </p:txBody>
      </p:sp>
      <p:sp>
        <p:nvSpPr>
          <p:cNvPr id="8" name="Text Box 19">
            <a:extLst>
              <a:ext uri="{FF2B5EF4-FFF2-40B4-BE49-F238E27FC236}">
                <a16:creationId xmlns:a16="http://schemas.microsoft.com/office/drawing/2014/main" id="{F627129F-0490-4546-8AFC-83526AA6F6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6514" y="4941224"/>
            <a:ext cx="7239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400" dirty="0">
                <a:solidFill>
                  <a:srgbClr val="000000"/>
                </a:solidFill>
                <a:latin typeface="+mn-ea"/>
                <a:ea typeface="+mn-ea"/>
              </a:rPr>
              <a:t>메소드</a:t>
            </a:r>
          </a:p>
        </p:txBody>
      </p:sp>
      <p:sp>
        <p:nvSpPr>
          <p:cNvPr id="9" name="오른쪽 중괄호 8">
            <a:extLst>
              <a:ext uri="{FF2B5EF4-FFF2-40B4-BE49-F238E27FC236}">
                <a16:creationId xmlns:a16="http://schemas.microsoft.com/office/drawing/2014/main" id="{8486FC9A-86C7-4C72-8AFC-6310B8315E79}"/>
              </a:ext>
            </a:extLst>
          </p:cNvPr>
          <p:cNvSpPr/>
          <p:nvPr/>
        </p:nvSpPr>
        <p:spPr>
          <a:xfrm>
            <a:off x="3370089" y="4564987"/>
            <a:ext cx="373063" cy="1079500"/>
          </a:xfrm>
          <a:prstGeom prst="rightBrace">
            <a:avLst>
              <a:gd name="adj1" fmla="val 9939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0" name="왼쪽 중괄호 9">
            <a:extLst>
              <a:ext uri="{FF2B5EF4-FFF2-40B4-BE49-F238E27FC236}">
                <a16:creationId xmlns:a16="http://schemas.microsoft.com/office/drawing/2014/main" id="{AEA16139-E06A-42E3-852E-4279DF578818}"/>
              </a:ext>
            </a:extLst>
          </p:cNvPr>
          <p:cNvSpPr/>
          <p:nvPr/>
        </p:nvSpPr>
        <p:spPr>
          <a:xfrm>
            <a:off x="4873452" y="4564987"/>
            <a:ext cx="344487" cy="1079500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1" name="오른쪽 중괄호 10">
            <a:extLst>
              <a:ext uri="{FF2B5EF4-FFF2-40B4-BE49-F238E27FC236}">
                <a16:creationId xmlns:a16="http://schemas.microsoft.com/office/drawing/2014/main" id="{939168BF-A147-492C-BD3A-66261FAC7D28}"/>
              </a:ext>
            </a:extLst>
          </p:cNvPr>
          <p:cNvSpPr/>
          <p:nvPr/>
        </p:nvSpPr>
        <p:spPr>
          <a:xfrm>
            <a:off x="3370089" y="2658399"/>
            <a:ext cx="344488" cy="503238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2" name="왼쪽 중괄호 11">
            <a:extLst>
              <a:ext uri="{FF2B5EF4-FFF2-40B4-BE49-F238E27FC236}">
                <a16:creationId xmlns:a16="http://schemas.microsoft.com/office/drawing/2014/main" id="{C0C8A280-CAA8-4F69-BF3E-B14150BD751F}"/>
              </a:ext>
            </a:extLst>
          </p:cNvPr>
          <p:cNvSpPr/>
          <p:nvPr/>
        </p:nvSpPr>
        <p:spPr>
          <a:xfrm>
            <a:off x="4873452" y="2674274"/>
            <a:ext cx="344487" cy="433388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AB614D29-9C98-491A-85F7-53B746D58FE0}"/>
              </a:ext>
            </a:extLst>
          </p:cNvPr>
          <p:cNvCxnSpPr/>
          <p:nvPr/>
        </p:nvCxnSpPr>
        <p:spPr>
          <a:xfrm>
            <a:off x="3370089" y="2431387"/>
            <a:ext cx="344488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5B688326-E109-495E-9A31-3A5C049CE902}"/>
              </a:ext>
            </a:extLst>
          </p:cNvPr>
          <p:cNvCxnSpPr/>
          <p:nvPr/>
        </p:nvCxnSpPr>
        <p:spPr>
          <a:xfrm flipH="1">
            <a:off x="4873452" y="2421862"/>
            <a:ext cx="344487" cy="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오른쪽 중괄호 14">
            <a:extLst>
              <a:ext uri="{FF2B5EF4-FFF2-40B4-BE49-F238E27FC236}">
                <a16:creationId xmlns:a16="http://schemas.microsoft.com/office/drawing/2014/main" id="{D2A5CD31-A857-497F-94DF-C3DE173B9B53}"/>
              </a:ext>
            </a:extLst>
          </p:cNvPr>
          <p:cNvSpPr/>
          <p:nvPr/>
        </p:nvSpPr>
        <p:spPr>
          <a:xfrm>
            <a:off x="3370089" y="3193387"/>
            <a:ext cx="373063" cy="431800"/>
          </a:xfrm>
          <a:prstGeom prst="rightBrace">
            <a:avLst>
              <a:gd name="adj1" fmla="val 9939"/>
              <a:gd name="adj2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  <p:sp>
        <p:nvSpPr>
          <p:cNvPr id="16" name="Text Box 19">
            <a:extLst>
              <a:ext uri="{FF2B5EF4-FFF2-40B4-BE49-F238E27FC236}">
                <a16:creationId xmlns:a16="http://schemas.microsoft.com/office/drawing/2014/main" id="{68A2B561-48D4-4BEC-B9BF-FA3B3E18A4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76514" y="3255299"/>
            <a:ext cx="7239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400" err="1">
                <a:solidFill>
                  <a:srgbClr val="000000"/>
                </a:solidFill>
                <a:latin typeface="+mn-ea"/>
                <a:ea typeface="+mn-ea"/>
              </a:rPr>
              <a:t>생성자</a:t>
            </a:r>
            <a:endParaRPr lang="ko-KR" altLang="en-US" sz="140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7" name="왼쪽 중괄호 16">
            <a:extLst>
              <a:ext uri="{FF2B5EF4-FFF2-40B4-BE49-F238E27FC236}">
                <a16:creationId xmlns:a16="http://schemas.microsoft.com/office/drawing/2014/main" id="{B0248ECA-B0B2-49F6-B67A-15E0D58F4032}"/>
              </a:ext>
            </a:extLst>
          </p:cNvPr>
          <p:cNvSpPr/>
          <p:nvPr/>
        </p:nvSpPr>
        <p:spPr>
          <a:xfrm>
            <a:off x="4873452" y="3193387"/>
            <a:ext cx="344487" cy="1124613"/>
          </a:xfrm>
          <a:prstGeom prst="lef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52274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97EF4F-C69C-4DB8-BF7B-8B872DB4F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필드 </a:t>
            </a:r>
            <a:r>
              <a:rPr lang="en-US" altLang="ko-KR" sz="2000" dirty="0"/>
              <a:t>(field)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EA39242-0514-4C8C-A984-72887E4A1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객체의 데이터</a:t>
            </a:r>
            <a:r>
              <a:rPr lang="en-US" altLang="ko-KR" dirty="0"/>
              <a:t>, </a:t>
            </a:r>
            <a:r>
              <a:rPr lang="ko-KR" altLang="en-US" dirty="0"/>
              <a:t>상태를 저장하는 변수</a:t>
            </a:r>
            <a:endParaRPr lang="en-US" altLang="ko-KR" dirty="0"/>
          </a:p>
          <a:p>
            <a:r>
              <a:rPr lang="ko-KR" altLang="en-US" dirty="0"/>
              <a:t>주로 기본 타입 또는 참조 타입으로 정의</a:t>
            </a:r>
            <a:endParaRPr lang="en-US" altLang="ko-KR" dirty="0"/>
          </a:p>
          <a:p>
            <a:r>
              <a:rPr lang="ko-KR" altLang="en-US" dirty="0"/>
              <a:t>멤버 </a:t>
            </a:r>
            <a:r>
              <a:rPr lang="ko-KR" altLang="en-US" dirty="0" err="1"/>
              <a:t>변수라고도</a:t>
            </a:r>
            <a:r>
              <a:rPr lang="ko-KR" altLang="en-US" dirty="0"/>
              <a:t> 함</a:t>
            </a:r>
          </a:p>
        </p:txBody>
      </p:sp>
      <p:sp>
        <p:nvSpPr>
          <p:cNvPr id="6" name="직사각형 5"/>
          <p:cNvSpPr/>
          <p:nvPr/>
        </p:nvSpPr>
        <p:spPr bwMode="auto">
          <a:xfrm>
            <a:off x="827530" y="3582988"/>
            <a:ext cx="8296275" cy="2879725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ko-KR" altLang="en-US" sz="1200">
                <a:ea typeface="맑은 고딕" charset="-127"/>
              </a:rPr>
              <a:t>쇼핑몰에서 상품을 관리하기 위해 상품관리 프로그램을 만들려고 합니다</a:t>
            </a:r>
            <a:r>
              <a:rPr lang="en-US" altLang="ko-KR" sz="1200">
                <a:ea typeface="맑은 고딕" charset="-127"/>
              </a:rPr>
              <a:t>. </a:t>
            </a:r>
            <a:r>
              <a:rPr lang="ko-KR" altLang="en-US" sz="1200">
                <a:ea typeface="맑은 고딕" charset="-127"/>
              </a:rPr>
              <a:t>프로그램을 만들기 전에 업무</a:t>
            </a:r>
            <a:r>
              <a:rPr lang="en-US" altLang="ko-KR" sz="1200">
                <a:ea typeface="맑은 고딕" charset="-127"/>
              </a:rPr>
              <a:t>(</a:t>
            </a:r>
            <a:r>
              <a:rPr lang="ko-KR" altLang="en-US" sz="1200">
                <a:ea typeface="맑은 고딕" charset="-127"/>
              </a:rPr>
              <a:t>비즈니스</a:t>
            </a:r>
            <a:r>
              <a:rPr lang="en-US" altLang="ko-KR" sz="1200">
                <a:ea typeface="맑은 고딕" charset="-127"/>
              </a:rPr>
              <a:t>) </a:t>
            </a:r>
            <a:r>
              <a:rPr lang="ko-KR" altLang="en-US" sz="1200">
                <a:ea typeface="맑은 고딕" charset="-127"/>
              </a:rPr>
              <a:t>분석을 통해 상품 객체를 분석하고 다음과 같은 </a:t>
            </a:r>
            <a:r>
              <a:rPr lang="en-US" altLang="ko-KR" sz="1200">
                <a:ea typeface="맑은 고딕" charset="-127"/>
              </a:rPr>
              <a:t>Goods</a:t>
            </a:r>
            <a:r>
              <a:rPr lang="ko-KR" altLang="en-US" sz="1200">
                <a:ea typeface="맑은 고딕" charset="-127"/>
              </a:rPr>
              <a:t>클래스를 정의 하였습니다</a:t>
            </a:r>
            <a:r>
              <a:rPr lang="en-US" altLang="ko-KR" sz="1200">
                <a:ea typeface="맑은 고딕" charset="-127"/>
              </a:rPr>
              <a:t>. 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endParaRPr lang="en-US" altLang="ko-KR" sz="12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Goods </a:t>
            </a:r>
            <a:r>
              <a:rPr lang="ko-KR" altLang="en-US" sz="1200">
                <a:ea typeface="맑은 고딕" charset="-127"/>
              </a:rPr>
              <a:t>클래스를 정의하고 </a:t>
            </a:r>
            <a:r>
              <a:rPr lang="en-US" altLang="ko-KR" sz="1200">
                <a:ea typeface="맑은 고딕" charset="-127"/>
              </a:rPr>
              <a:t>GoodsApp </a:t>
            </a:r>
            <a:r>
              <a:rPr lang="ko-KR" altLang="en-US" sz="1200">
                <a:ea typeface="맑은 고딕" charset="-127"/>
              </a:rPr>
              <a:t>클래스에서  </a:t>
            </a:r>
            <a:r>
              <a:rPr lang="en-US" altLang="ko-KR" sz="1200">
                <a:ea typeface="맑은 고딕" charset="-127"/>
              </a:rPr>
              <a:t>Goods </a:t>
            </a:r>
            <a:r>
              <a:rPr lang="ko-KR" altLang="en-US" sz="1200">
                <a:ea typeface="맑은 고딕" charset="-127"/>
              </a:rPr>
              <a:t>클래스를</a:t>
            </a:r>
            <a:r>
              <a:rPr lang="en-US" altLang="ko-KR" sz="1200">
                <a:ea typeface="맑은 고딕" charset="-127"/>
              </a:rPr>
              <a:t> </a:t>
            </a:r>
            <a:r>
              <a:rPr lang="ko-KR" altLang="en-US" sz="1200">
                <a:ea typeface="맑은 고딕" charset="-127"/>
              </a:rPr>
              <a:t>테스트 하세요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1) Goods </a:t>
            </a:r>
            <a:r>
              <a:rPr lang="ko-KR" altLang="en-US" sz="1200">
                <a:ea typeface="맑은 고딕" charset="-127"/>
              </a:rPr>
              <a:t>객체를</a:t>
            </a:r>
            <a:r>
              <a:rPr lang="en-US" altLang="ko-KR" sz="1200">
                <a:ea typeface="맑은 고딕" charset="-127"/>
              </a:rPr>
              <a:t> </a:t>
            </a:r>
            <a:r>
              <a:rPr lang="ko-KR" altLang="en-US" sz="1200">
                <a:ea typeface="맑은 고딕" charset="-127"/>
              </a:rPr>
              <a:t>하나 생성하고 이 객체에 대한 레퍼런스 변수를 </a:t>
            </a:r>
            <a:r>
              <a:rPr lang="en-US" altLang="ko-KR" sz="1200">
                <a:ea typeface="맑은 고딕" charset="-127"/>
              </a:rPr>
              <a:t>camera </a:t>
            </a:r>
            <a:r>
              <a:rPr lang="ko-KR" altLang="en-US" sz="1200">
                <a:ea typeface="맑은 고딕" charset="-127"/>
              </a:rPr>
              <a:t>로 합니다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2) </a:t>
            </a:r>
            <a:r>
              <a:rPr lang="ko-KR" altLang="en-US" sz="1200">
                <a:ea typeface="맑은 고딕" charset="-127"/>
              </a:rPr>
              <a:t>이 객체의 데이터인 각 각의 인스턴스 변수는 다음과 같은 값을 가지도록 합니다</a:t>
            </a:r>
            <a:r>
              <a:rPr lang="en-US" altLang="ko-KR" sz="1200">
                <a:ea typeface="맑은 고딕" charset="-127"/>
              </a:rPr>
              <a:t>.</a:t>
            </a:r>
            <a:br>
              <a:rPr lang="en-US" altLang="ko-KR" sz="1200">
                <a:ea typeface="맑은 고딕" charset="-127"/>
              </a:rPr>
            </a:br>
            <a:r>
              <a:rPr lang="en-US" altLang="ko-KR" sz="1200">
                <a:ea typeface="맑은 고딕" charset="-127"/>
              </a:rPr>
              <a:t>      </a:t>
            </a:r>
            <a:r>
              <a:rPr lang="ko-KR" altLang="en-US" sz="1200" b="1">
                <a:ea typeface="맑은 고딕" charset="-127"/>
              </a:rPr>
              <a:t>상품이름 </a:t>
            </a:r>
            <a:r>
              <a:rPr lang="en-US" altLang="ko-KR" sz="1200" b="1">
                <a:ea typeface="맑은 고딕" charset="-127"/>
              </a:rPr>
              <a:t>: “nikon”,   </a:t>
            </a:r>
            <a:r>
              <a:rPr lang="ko-KR" altLang="en-US" sz="1200" b="1">
                <a:ea typeface="맑은 고딕" charset="-127"/>
              </a:rPr>
              <a:t>가격</a:t>
            </a:r>
            <a:r>
              <a:rPr lang="en-US" altLang="ko-KR" sz="1200" b="1">
                <a:ea typeface="맑은 고딕" charset="-127"/>
              </a:rPr>
              <a:t>: 400000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3) </a:t>
            </a:r>
            <a:r>
              <a:rPr lang="ko-KR" altLang="en-US" sz="1200">
                <a:ea typeface="맑은 고딕" charset="-127"/>
              </a:rPr>
              <a:t>값을 세팅 한 후</a:t>
            </a:r>
            <a:r>
              <a:rPr lang="en-US" altLang="ko-KR" sz="1200">
                <a:ea typeface="맑은 고딕" charset="-127"/>
              </a:rPr>
              <a:t>,  </a:t>
            </a:r>
            <a:r>
              <a:rPr lang="ko-KR" altLang="en-US" sz="1200">
                <a:ea typeface="맑은 고딕" charset="-127"/>
              </a:rPr>
              <a:t>객체의 데이터를 출력해 보세요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endParaRPr lang="en-US" altLang="ko-KR" sz="1200">
              <a:ea typeface="맑은 고딕" charset="-127"/>
            </a:endParaRPr>
          </a:p>
        </p:txBody>
      </p:sp>
      <p:graphicFrame>
        <p:nvGraphicFramePr>
          <p:cNvPr id="5" name="Group 34">
            <a:extLst>
              <a:ext uri="{FF2B5EF4-FFF2-40B4-BE49-F238E27FC236}">
                <a16:creationId xmlns:a16="http://schemas.microsoft.com/office/drawing/2014/main" id="{31C73B14-EE39-43E6-97B0-E24A624BC5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588557"/>
              </p:ext>
            </p:extLst>
          </p:nvPr>
        </p:nvGraphicFramePr>
        <p:xfrm>
          <a:off x="8221663" y="4618038"/>
          <a:ext cx="2047875" cy="1689100"/>
        </p:xfrm>
        <a:graphic>
          <a:graphicData uri="http://schemas.openxmlformats.org/drawingml/2006/table">
            <a:tbl>
              <a:tblPr/>
              <a:tblGrid>
                <a:gridCol w="204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81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Goods</a:t>
                      </a:r>
                    </a:p>
                  </a:txBody>
                  <a:tcPr marL="90094" marR="90094" marT="46818" marB="468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070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price</a:t>
                      </a:r>
                    </a:p>
                  </a:txBody>
                  <a:tcPr marL="91536" marR="91536" marT="45737" marB="4573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26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536" marR="91536" marT="45737" marB="4573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텍스트 상자 6"/>
          <p:cNvSpPr txBox="1"/>
          <p:nvPr/>
        </p:nvSpPr>
        <p:spPr>
          <a:xfrm>
            <a:off x="526491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96891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클래스의 정의와 사용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 bwMode="auto">
          <a:xfrm>
            <a:off x="827088" y="2622550"/>
            <a:ext cx="8296275" cy="13668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ko-KR" altLang="en-US" sz="1200">
                <a:ea typeface="맑은 고딕" charset="-127"/>
              </a:rPr>
              <a:t>다음의 데이터를 추가한 후</a:t>
            </a:r>
            <a:r>
              <a:rPr lang="en-US" altLang="ko-KR" sz="1200">
                <a:ea typeface="맑은 고딕" charset="-127"/>
              </a:rPr>
              <a:t>, </a:t>
            </a:r>
            <a:r>
              <a:rPr lang="ko-KR" altLang="en-US" sz="1200">
                <a:ea typeface="맑은 고딕" charset="-127"/>
              </a:rPr>
              <a:t>출력해 보세요</a:t>
            </a:r>
            <a:endParaRPr lang="en-US" altLang="ko-KR" sz="12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buFontTx/>
              <a:buChar char="-"/>
            </a:pPr>
            <a:r>
              <a:rPr lang="ko-KR" altLang="en-US" sz="1200" b="1">
                <a:ea typeface="맑은 고딕" charset="-127"/>
              </a:rPr>
              <a:t>상품이름 </a:t>
            </a:r>
            <a:r>
              <a:rPr lang="en-US" altLang="ko-KR" sz="1200" b="1">
                <a:ea typeface="맑은 고딕" charset="-127"/>
              </a:rPr>
              <a:t>: “LG</a:t>
            </a:r>
            <a:r>
              <a:rPr lang="ko-KR" altLang="en-US" sz="1200" b="1">
                <a:ea typeface="맑은 고딕" charset="-127"/>
              </a:rPr>
              <a:t>그램</a:t>
            </a:r>
            <a:r>
              <a:rPr lang="en-US" altLang="ko-KR" sz="1200" b="1">
                <a:ea typeface="맑은 고딕" charset="-127"/>
              </a:rPr>
              <a:t>”,    </a:t>
            </a:r>
            <a:r>
              <a:rPr lang="ko-KR" altLang="en-US" sz="1200" b="1">
                <a:ea typeface="맑은 고딕" charset="-127"/>
              </a:rPr>
              <a:t>가격</a:t>
            </a:r>
            <a:r>
              <a:rPr lang="en-US" altLang="ko-KR" sz="1200" b="1">
                <a:ea typeface="맑은 고딕" charset="-127"/>
              </a:rPr>
              <a:t>: 900000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buFontTx/>
              <a:buChar char="-"/>
            </a:pPr>
            <a:r>
              <a:rPr lang="ko-KR" altLang="en-US" sz="1200" b="1">
                <a:ea typeface="맑은 고딕" charset="-127"/>
              </a:rPr>
              <a:t>상품이름 </a:t>
            </a:r>
            <a:r>
              <a:rPr lang="en-US" altLang="ko-KR" sz="1200" b="1">
                <a:ea typeface="맑은 고딕" charset="-127"/>
              </a:rPr>
              <a:t>: “</a:t>
            </a:r>
            <a:r>
              <a:rPr lang="ko-KR" altLang="en-US" sz="1200" b="1">
                <a:ea typeface="맑은 고딕" charset="-127"/>
              </a:rPr>
              <a:t>머그컵</a:t>
            </a:r>
            <a:r>
              <a:rPr lang="en-US" altLang="ko-KR" sz="1200" b="1">
                <a:ea typeface="맑은 고딕" charset="-127"/>
              </a:rPr>
              <a:t>”,    </a:t>
            </a:r>
            <a:r>
              <a:rPr lang="ko-KR" altLang="en-US" sz="1200" b="1">
                <a:ea typeface="맑은 고딕" charset="-127"/>
              </a:rPr>
              <a:t>가격</a:t>
            </a:r>
            <a:r>
              <a:rPr lang="en-US" altLang="ko-KR" sz="1200" b="1">
                <a:ea typeface="맑은 고딕" charset="-127"/>
              </a:rPr>
              <a:t>: 2000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buFontTx/>
              <a:buChar char="-"/>
            </a:pPr>
            <a:endParaRPr lang="en-US" altLang="ko-KR" sz="1200">
              <a:ea typeface="맑은 고딕" charset="-127"/>
            </a:endParaRPr>
          </a:p>
        </p:txBody>
      </p:sp>
      <p:graphicFrame>
        <p:nvGraphicFramePr>
          <p:cNvPr id="5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788291"/>
              </p:ext>
            </p:extLst>
          </p:nvPr>
        </p:nvGraphicFramePr>
        <p:xfrm>
          <a:off x="1093788" y="4078288"/>
          <a:ext cx="2047875" cy="1458912"/>
        </p:xfrm>
        <a:graphic>
          <a:graphicData uri="http://schemas.openxmlformats.org/drawingml/2006/table">
            <a:tbl>
              <a:tblPr/>
              <a:tblGrid>
                <a:gridCol w="2047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793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2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Goods</a:t>
                      </a:r>
                    </a:p>
                  </a:txBody>
                  <a:tcPr marL="90094" marR="90094" marT="46793" marB="4679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09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price</a:t>
                      </a:r>
                    </a:p>
                  </a:txBody>
                  <a:tcPr marL="91536" marR="91536" marT="45712" marB="45712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07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536" marR="91536" marT="45712" marB="45712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텍스트 상자 5"/>
          <p:cNvSpPr txBox="1"/>
          <p:nvPr/>
        </p:nvSpPr>
        <p:spPr>
          <a:xfrm>
            <a:off x="526491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8659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49D082-9392-4503-9951-DC3B43E9B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 err="1"/>
              <a:t>접근자</a:t>
            </a:r>
            <a:r>
              <a:rPr lang="ko-KR" altLang="en-US" sz="2000" dirty="0"/>
              <a:t> </a:t>
            </a:r>
            <a:r>
              <a:rPr lang="en-US" altLang="ko-KR" sz="2000" dirty="0"/>
              <a:t>(Access Modifier)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122CF4-4CC9-402C-8370-BE2F2E4F6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객체의 필드와 메서드에 접근을 제한하기 위해 사용</a:t>
            </a:r>
            <a:endParaRPr lang="en-US" altLang="ko-KR" dirty="0"/>
          </a:p>
          <a:p>
            <a:r>
              <a:rPr lang="ko-KR" altLang="en-US" dirty="0"/>
              <a:t>정보 은닉을 위한 방법 </a:t>
            </a:r>
            <a:r>
              <a:rPr lang="en-US" altLang="ko-KR" dirty="0"/>
              <a:t>(</a:t>
            </a:r>
            <a:r>
              <a:rPr lang="ko-KR" altLang="en-US" dirty="0"/>
              <a:t>캡슐화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정보 접근 수준에 따라 </a:t>
            </a:r>
            <a:r>
              <a:rPr lang="en-US" altLang="ko-KR" dirty="0"/>
              <a:t>public, protected, default, private </a:t>
            </a:r>
            <a:r>
              <a:rPr lang="ko-KR" altLang="en-US" dirty="0"/>
              <a:t>네 가지가 있다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B4895C97-C482-42CF-823A-AFA5A1E0D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002" y="3802987"/>
            <a:ext cx="76200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>
            <a:extLst>
              <a:ext uri="{FF2B5EF4-FFF2-40B4-BE49-F238E27FC236}">
                <a16:creationId xmlns:a16="http://schemas.microsoft.com/office/drawing/2014/main" id="{112DCFA3-389F-4ADF-87A2-7D287A621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9864" y="5460337"/>
            <a:ext cx="58674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484819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접근자 연습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 bwMode="auto">
          <a:xfrm>
            <a:off x="721784" y="2160589"/>
            <a:ext cx="8296275" cy="136683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- Goods </a:t>
            </a:r>
            <a:r>
              <a:rPr lang="ko-KR" altLang="en-US" sz="1200">
                <a:ea typeface="맑은 고딕" charset="-127"/>
              </a:rPr>
              <a:t>클래스의 필드 접근자를 </a:t>
            </a:r>
            <a:r>
              <a:rPr lang="en-US" altLang="ko-KR" sz="1200">
                <a:ea typeface="맑은 고딕" charset="-127"/>
              </a:rPr>
              <a:t>public</a:t>
            </a:r>
            <a:r>
              <a:rPr lang="ko-KR" altLang="en-US" sz="1200">
                <a:ea typeface="맑은 고딕" charset="-127"/>
              </a:rPr>
              <a:t>으로 변경해 봅니다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- Goods </a:t>
            </a:r>
            <a:r>
              <a:rPr lang="ko-KR" altLang="en-US" sz="1200">
                <a:ea typeface="맑은 고딕" charset="-127"/>
              </a:rPr>
              <a:t>클래스의 필드 접근자를 </a:t>
            </a:r>
            <a:r>
              <a:rPr lang="en-US" altLang="ko-KR" sz="1200">
                <a:ea typeface="맑은 고딕" charset="-127"/>
              </a:rPr>
              <a:t>default</a:t>
            </a:r>
            <a:r>
              <a:rPr lang="ko-KR" altLang="en-US" sz="1200">
                <a:ea typeface="맑은 고딕" charset="-127"/>
              </a:rPr>
              <a:t>보다</a:t>
            </a:r>
            <a:r>
              <a:rPr lang="en-US" altLang="ko-KR" sz="1200">
                <a:ea typeface="맑은 고딕" charset="-127"/>
              </a:rPr>
              <a:t> </a:t>
            </a:r>
            <a:r>
              <a:rPr lang="ko-KR" altLang="en-US" sz="1200">
                <a:ea typeface="맑은 고딕" charset="-127"/>
              </a:rPr>
              <a:t>강한 접근 제어자인 </a:t>
            </a:r>
            <a:r>
              <a:rPr lang="en-US" altLang="ko-KR" sz="1200">
                <a:ea typeface="맑은 고딕" charset="-127"/>
              </a:rPr>
              <a:t>private</a:t>
            </a:r>
            <a:r>
              <a:rPr lang="ko-KR" altLang="en-US" sz="1200">
                <a:ea typeface="맑은 고딕" charset="-127"/>
              </a:rPr>
              <a:t>로 지정하여 어떤 변화가 있는 지 확인해 봅니다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endParaRPr lang="en-US" altLang="ko-KR" sz="1200">
              <a:ea typeface="맑은 고딕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3743327"/>
            <a:ext cx="762000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71" y="5508627"/>
            <a:ext cx="586740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144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C100A-A3EF-437E-B3B3-C9D77EAA8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메서드 </a:t>
            </a:r>
            <a:r>
              <a:rPr lang="en-US" altLang="ko-KR" sz="2000" dirty="0"/>
              <a:t>(method)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542015-309A-4D7B-996B-9247175AD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객체의 기능 또는 행동을 정의</a:t>
            </a:r>
            <a:endParaRPr lang="en-US" altLang="ko-KR" dirty="0"/>
          </a:p>
          <a:p>
            <a:r>
              <a:rPr lang="ko-KR" altLang="en-US" dirty="0"/>
              <a:t>정의 방법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호출 방법</a:t>
            </a:r>
            <a:endParaRPr lang="en-US" altLang="ko-KR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87761C0-B2F4-4D52-9CBC-83D9836E5A0E}"/>
              </a:ext>
            </a:extLst>
          </p:cNvPr>
          <p:cNvGrpSpPr/>
          <p:nvPr/>
        </p:nvGrpSpPr>
        <p:grpSpPr>
          <a:xfrm>
            <a:off x="1146627" y="2962683"/>
            <a:ext cx="8803621" cy="1470025"/>
            <a:chOff x="1138238" y="2778125"/>
            <a:chExt cx="8803621" cy="1470025"/>
          </a:xfrm>
        </p:grpSpPr>
        <p:sp>
          <p:nvSpPr>
            <p:cNvPr id="11" name="모서리가 둥근 직사각형 9">
              <a:extLst>
                <a:ext uri="{FF2B5EF4-FFF2-40B4-BE49-F238E27FC236}">
                  <a16:creationId xmlns:a16="http://schemas.microsoft.com/office/drawing/2014/main" id="{B8EC7720-424B-4DE8-875C-0A9DF2140051}"/>
                </a:ext>
              </a:extLst>
            </p:cNvPr>
            <p:cNvSpPr/>
            <p:nvPr/>
          </p:nvSpPr>
          <p:spPr>
            <a:xfrm>
              <a:off x="1138238" y="2778125"/>
              <a:ext cx="7669212" cy="1470025"/>
            </a:xfrm>
            <a:prstGeom prst="roundRect">
              <a:avLst>
                <a:gd name="adj" fmla="val 3878"/>
              </a:avLst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36000" rIns="108000" bIns="36000"/>
            <a:lstStyle/>
            <a:p>
              <a:endParaRPr lang="en-US" altLang="ko-KR" sz="1600" dirty="0">
                <a:solidFill>
                  <a:srgbClr val="0000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public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600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int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6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getSum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 </a:t>
              </a:r>
              <a:r>
                <a:rPr lang="en-US" altLang="ko-KR" sz="1600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int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6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i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US" altLang="ko-KR" sz="1600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int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j ) {</a:t>
              </a:r>
            </a:p>
            <a:p>
              <a:r>
                <a:rPr lang="en-US" altLang="ko-KR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	</a:t>
              </a:r>
              <a:r>
                <a:rPr lang="en-US" altLang="ko-KR" sz="1600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int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result = </a:t>
              </a:r>
              <a:r>
                <a:rPr lang="en-US" altLang="ko-KR" sz="16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i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+ j;</a:t>
              </a:r>
            </a:p>
            <a:p>
              <a:r>
                <a:rPr lang="en-US" altLang="ko-KR" sz="16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	return</a:t>
              </a:r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result;  </a:t>
              </a:r>
            </a:p>
            <a:p>
              <a: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</a:p>
            <a:p>
              <a:br>
                <a:rPr lang="en-US" altLang="ko-KR" sz="16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endPara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pPr latinLnBrk="0">
                <a:lnSpc>
                  <a:spcPct val="120000"/>
                </a:lnSpc>
                <a:defRPr/>
              </a:pPr>
              <a:endParaRPr lang="en-US" altLang="ko-KR" sz="1600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12" name="타원 16">
              <a:extLst>
                <a:ext uri="{FF2B5EF4-FFF2-40B4-BE49-F238E27FC236}">
                  <a16:creationId xmlns:a16="http://schemas.microsoft.com/office/drawing/2014/main" id="{E21120B0-9B02-4AD8-A148-51DA2AC96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80936" y="2819182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>
                  <a:solidFill>
                    <a:schemeClr val="bg1"/>
                  </a:solidFill>
                  <a:latin typeface="HY견고딕" panose="02030600000101010101" pitchFamily="18" charset="-127"/>
                </a:rPr>
                <a:t>2</a:t>
              </a:r>
              <a:endParaRPr lang="ko-KR" altLang="en-US" b="1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3" name="타원 17">
              <a:extLst>
                <a:ext uri="{FF2B5EF4-FFF2-40B4-BE49-F238E27FC236}">
                  <a16:creationId xmlns:a16="http://schemas.microsoft.com/office/drawing/2014/main" id="{8DA9DA90-7AF0-4DBC-A2E5-0E60134CC0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82043" y="2815555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>
                  <a:solidFill>
                    <a:schemeClr val="bg1"/>
                  </a:solidFill>
                  <a:latin typeface="HY견고딕" panose="02030600000101010101" pitchFamily="18" charset="-127"/>
                </a:rPr>
                <a:t>1</a:t>
              </a:r>
              <a:endParaRPr lang="ko-KR" altLang="en-US" b="1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4" name="타원 18">
              <a:extLst>
                <a:ext uri="{FF2B5EF4-FFF2-40B4-BE49-F238E27FC236}">
                  <a16:creationId xmlns:a16="http://schemas.microsoft.com/office/drawing/2014/main" id="{B79D8183-EED1-4FF1-9A1E-6E68ADBAEB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54708" y="2816691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>
                  <a:solidFill>
                    <a:schemeClr val="bg1"/>
                  </a:solidFill>
                  <a:latin typeface="HY견고딕" panose="02030600000101010101" pitchFamily="18" charset="-127"/>
                </a:rPr>
                <a:t>3</a:t>
              </a:r>
              <a:endParaRPr lang="ko-KR" altLang="en-US" b="1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5" name="타원 19">
              <a:extLst>
                <a:ext uri="{FF2B5EF4-FFF2-40B4-BE49-F238E27FC236}">
                  <a16:creationId xmlns:a16="http://schemas.microsoft.com/office/drawing/2014/main" id="{028A9FDC-7E50-4509-9ECD-93B58E32A4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00396" y="2821454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>
                  <a:solidFill>
                    <a:schemeClr val="bg1"/>
                  </a:solidFill>
                  <a:latin typeface="HY견고딕" panose="02030600000101010101" pitchFamily="18" charset="-127"/>
                </a:rPr>
                <a:t>4</a:t>
              </a:r>
              <a:endParaRPr lang="ko-KR" altLang="en-US" b="1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6" name="타원 20">
              <a:extLst>
                <a:ext uri="{FF2B5EF4-FFF2-40B4-BE49-F238E27FC236}">
                  <a16:creationId xmlns:a16="http://schemas.microsoft.com/office/drawing/2014/main" id="{22DD6A3F-AA37-49A9-A7C9-320A4ADED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82123" y="3319928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 dirty="0">
                  <a:solidFill>
                    <a:schemeClr val="bg1"/>
                  </a:solidFill>
                  <a:latin typeface="HY견고딕" panose="02030600000101010101" pitchFamily="18" charset="-127"/>
                </a:rPr>
                <a:t>5</a:t>
              </a:r>
              <a:endParaRPr lang="ko-KR" altLang="en-US" b="1" dirty="0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7" name="타원 21">
              <a:extLst>
                <a:ext uri="{FF2B5EF4-FFF2-40B4-BE49-F238E27FC236}">
                  <a16:creationId xmlns:a16="http://schemas.microsoft.com/office/drawing/2014/main" id="{CDECAC47-7743-48C2-8161-0DF24A1E40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25486" y="3551857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b="1">
                  <a:solidFill>
                    <a:schemeClr val="bg1"/>
                  </a:solidFill>
                  <a:latin typeface="HY견고딕" panose="02030600000101010101" pitchFamily="18" charset="-127"/>
                </a:rPr>
                <a:t>6</a:t>
              </a:r>
              <a:endParaRPr lang="ko-KR" altLang="en-US" b="1">
                <a:solidFill>
                  <a:schemeClr val="bg1"/>
                </a:solidFill>
                <a:latin typeface="HY견고딕" panose="02030600000101010101" pitchFamily="18" charset="-127"/>
              </a:endParaRPr>
            </a:p>
          </p:txBody>
        </p:sp>
        <p:sp>
          <p:nvSpPr>
            <p:cNvPr id="18" name="TextBox 10">
              <a:extLst>
                <a:ext uri="{FF2B5EF4-FFF2-40B4-BE49-F238E27FC236}">
                  <a16:creationId xmlns:a16="http://schemas.microsoft.com/office/drawing/2014/main" id="{CA181905-BD5D-4243-ACB9-65573387B6D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98484" y="2822702"/>
              <a:ext cx="4143375" cy="1421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marL="342900" indent="-3429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>
                  <a:latin typeface="+mn-ea"/>
                  <a:ea typeface="+mn-ea"/>
                </a:rPr>
                <a:t>접근 지정자</a:t>
              </a:r>
              <a:endParaRPr lang="en-US" altLang="ko-KR" sz="1200" dirty="0">
                <a:latin typeface="+mn-ea"/>
                <a:ea typeface="+mn-ea"/>
              </a:endParaRPr>
            </a:p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>
                  <a:latin typeface="+mn-ea"/>
                  <a:ea typeface="+mn-ea"/>
                </a:rPr>
                <a:t>리턴 타입                       </a:t>
              </a:r>
              <a:endParaRPr lang="en-US" altLang="ko-KR" sz="1200" dirty="0">
                <a:latin typeface="+mn-ea"/>
                <a:ea typeface="+mn-ea"/>
              </a:endParaRPr>
            </a:p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>
                  <a:latin typeface="+mn-ea"/>
                  <a:ea typeface="+mn-ea"/>
                </a:rPr>
                <a:t>메서드 이름</a:t>
              </a:r>
              <a:endParaRPr lang="en-US" altLang="ko-KR" sz="1200" dirty="0">
                <a:latin typeface="+mn-ea"/>
                <a:ea typeface="+mn-ea"/>
              </a:endParaRPr>
            </a:p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>
                  <a:latin typeface="+mn-ea"/>
                  <a:ea typeface="+mn-ea"/>
                </a:rPr>
                <a:t>메서드 인자 </a:t>
              </a:r>
              <a:r>
                <a:rPr lang="en-US" altLang="ko-KR" sz="1200" dirty="0">
                  <a:latin typeface="+mn-ea"/>
                  <a:ea typeface="+mn-ea"/>
                </a:rPr>
                <a:t>(</a:t>
              </a:r>
              <a:r>
                <a:rPr lang="ko-KR" altLang="en-US" sz="1200" dirty="0">
                  <a:latin typeface="+mn-ea"/>
                  <a:ea typeface="+mn-ea"/>
                </a:rPr>
                <a:t>파라미터</a:t>
              </a:r>
              <a:r>
                <a:rPr lang="en-US" altLang="ko-KR" sz="1200" dirty="0">
                  <a:latin typeface="+mn-ea"/>
                  <a:ea typeface="+mn-ea"/>
                </a:rPr>
                <a:t>)</a:t>
              </a:r>
            </a:p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>
                  <a:latin typeface="+mn-ea"/>
                  <a:ea typeface="+mn-ea"/>
                </a:rPr>
                <a:t>구현코드</a:t>
              </a:r>
              <a:endParaRPr lang="en-US" altLang="ko-KR" sz="1200" dirty="0">
                <a:latin typeface="+mn-ea"/>
                <a:ea typeface="+mn-ea"/>
              </a:endParaRPr>
            </a:p>
            <a:p>
              <a:pPr eaLnBrk="1" hangingPunct="1">
                <a:lnSpc>
                  <a:spcPct val="120000"/>
                </a:lnSpc>
                <a:buFontTx/>
                <a:buAutoNum type="arabicPeriod"/>
                <a:defRPr/>
              </a:pPr>
              <a:r>
                <a:rPr lang="ko-KR" altLang="en-US" sz="1200" dirty="0" err="1">
                  <a:latin typeface="+mn-ea"/>
                  <a:ea typeface="+mn-ea"/>
                </a:rPr>
                <a:t>리턴문</a:t>
              </a:r>
              <a:endParaRPr lang="en-US" altLang="ko-KR" sz="1200" dirty="0">
                <a:latin typeface="+mn-ea"/>
                <a:ea typeface="+mn-ea"/>
              </a:endParaRPr>
            </a:p>
          </p:txBody>
        </p:sp>
      </p:grpSp>
      <p:sp>
        <p:nvSpPr>
          <p:cNvPr id="20" name="모서리가 둥근 직사각형 16">
            <a:extLst>
              <a:ext uri="{FF2B5EF4-FFF2-40B4-BE49-F238E27FC236}">
                <a16:creationId xmlns:a16="http://schemas.microsoft.com/office/drawing/2014/main" id="{DE4D3733-320A-4B0C-B957-274A4C5213D4}"/>
              </a:ext>
            </a:extLst>
          </p:cNvPr>
          <p:cNvSpPr/>
          <p:nvPr/>
        </p:nvSpPr>
        <p:spPr>
          <a:xfrm>
            <a:off x="1135742" y="5034428"/>
            <a:ext cx="7669212" cy="1443037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latinLnBrk="0">
              <a:lnSpc>
                <a:spcPct val="120000"/>
              </a:lnSpc>
              <a:defRPr/>
            </a:pPr>
            <a:endParaRPr lang="en-US" altLang="ko-KR" sz="1600" dirty="0">
              <a:solidFill>
                <a:schemeClr val="tx1"/>
              </a:solidFill>
              <a:latin typeface="+mn-ea"/>
            </a:endParaRPr>
          </a:p>
          <a:p>
            <a:pPr latinLnBrk="0">
              <a:lnSpc>
                <a:spcPct val="120000"/>
              </a:lnSpc>
              <a:defRPr/>
            </a:pPr>
            <a:endParaRPr lang="en-US" altLang="ko-KR" sz="1600" dirty="0">
              <a:solidFill>
                <a:schemeClr val="tx1"/>
              </a:solidFill>
              <a:latin typeface="+mn-ea"/>
            </a:endParaRPr>
          </a:p>
          <a:p>
            <a:r>
              <a:rPr lang="en-US" altLang="ko-KR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 sum = 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util.getSum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21" name="타원 16">
            <a:extLst>
              <a:ext uri="{FF2B5EF4-FFF2-40B4-BE49-F238E27FC236}">
                <a16:creationId xmlns:a16="http://schemas.microsoft.com/office/drawing/2014/main" id="{95AA8DA9-C667-4017-BE1D-663E9BD201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9889" y="5415428"/>
            <a:ext cx="285750" cy="285750"/>
          </a:xfrm>
          <a:prstGeom prst="ellipse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b="1">
                <a:solidFill>
                  <a:schemeClr val="bg1"/>
                </a:solidFill>
                <a:latin typeface="HY견고딕" panose="02030600000101010101" pitchFamily="18" charset="-127"/>
              </a:rPr>
              <a:t>2</a:t>
            </a:r>
            <a:endParaRPr lang="ko-KR" altLang="en-US" b="1">
              <a:solidFill>
                <a:schemeClr val="bg1"/>
              </a:solidFill>
              <a:latin typeface="HY견고딕" panose="02030600000101010101" pitchFamily="18" charset="-127"/>
            </a:endParaRPr>
          </a:p>
        </p:txBody>
      </p:sp>
      <p:sp>
        <p:nvSpPr>
          <p:cNvPr id="22" name="타원 17">
            <a:extLst>
              <a:ext uri="{FF2B5EF4-FFF2-40B4-BE49-F238E27FC236}">
                <a16:creationId xmlns:a16="http://schemas.microsoft.com/office/drawing/2014/main" id="{371B261D-0E16-4976-B8A1-B6EBF7BE09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3692" y="5420190"/>
            <a:ext cx="285750" cy="285750"/>
          </a:xfrm>
          <a:prstGeom prst="ellipse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b="1">
                <a:solidFill>
                  <a:schemeClr val="bg1"/>
                </a:solidFill>
                <a:latin typeface="HY견고딕" panose="02030600000101010101" pitchFamily="18" charset="-127"/>
              </a:rPr>
              <a:t>1</a:t>
            </a:r>
            <a:endParaRPr lang="ko-KR" altLang="en-US" b="1">
              <a:solidFill>
                <a:schemeClr val="bg1"/>
              </a:solidFill>
              <a:latin typeface="HY견고딕" panose="02030600000101010101" pitchFamily="18" charset="-127"/>
            </a:endParaRPr>
          </a:p>
        </p:txBody>
      </p:sp>
      <p:sp>
        <p:nvSpPr>
          <p:cNvPr id="23" name="타원 18">
            <a:extLst>
              <a:ext uri="{FF2B5EF4-FFF2-40B4-BE49-F238E27FC236}">
                <a16:creationId xmlns:a16="http://schemas.microsoft.com/office/drawing/2014/main" id="{0F370801-E8BF-4734-8217-09DCAF0E4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03374" y="5429715"/>
            <a:ext cx="285750" cy="285750"/>
          </a:xfrm>
          <a:prstGeom prst="ellipse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b="1">
                <a:solidFill>
                  <a:schemeClr val="bg1"/>
                </a:solidFill>
                <a:latin typeface="HY견고딕" panose="02030600000101010101" pitchFamily="18" charset="-127"/>
              </a:rPr>
              <a:t>3</a:t>
            </a:r>
            <a:endParaRPr lang="ko-KR" altLang="en-US" b="1">
              <a:solidFill>
                <a:schemeClr val="bg1"/>
              </a:solidFill>
              <a:latin typeface="HY견고딕" panose="02030600000101010101" pitchFamily="18" charset="-127"/>
            </a:endParaRPr>
          </a:p>
        </p:txBody>
      </p:sp>
      <p:sp>
        <p:nvSpPr>
          <p:cNvPr id="24" name="타원 19">
            <a:extLst>
              <a:ext uri="{FF2B5EF4-FFF2-40B4-BE49-F238E27FC236}">
                <a16:creationId xmlns:a16="http://schemas.microsoft.com/office/drawing/2014/main" id="{D0526862-3E4A-4A12-805A-3A390E0E68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4157" y="5434478"/>
            <a:ext cx="285750" cy="285750"/>
          </a:xfrm>
          <a:prstGeom prst="ellipse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b="1">
                <a:solidFill>
                  <a:schemeClr val="bg1"/>
                </a:solidFill>
                <a:latin typeface="HY견고딕" panose="02030600000101010101" pitchFamily="18" charset="-127"/>
              </a:rPr>
              <a:t>4</a:t>
            </a:r>
            <a:endParaRPr lang="ko-KR" altLang="en-US" b="1">
              <a:solidFill>
                <a:schemeClr val="bg1"/>
              </a:solidFill>
              <a:latin typeface="HY견고딕" panose="02030600000101010101" pitchFamily="18" charset="-127"/>
            </a:endParaRPr>
          </a:p>
        </p:txBody>
      </p:sp>
      <p:sp>
        <p:nvSpPr>
          <p:cNvPr id="25" name="타원 20">
            <a:extLst>
              <a:ext uri="{FF2B5EF4-FFF2-40B4-BE49-F238E27FC236}">
                <a16:creationId xmlns:a16="http://schemas.microsoft.com/office/drawing/2014/main" id="{FC2C8660-F23B-4F90-B2E4-85A2FD7B0E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65435" y="5429715"/>
            <a:ext cx="285750" cy="285750"/>
          </a:xfrm>
          <a:prstGeom prst="ellipse">
            <a:avLst/>
          </a:prstGeom>
          <a:solidFill>
            <a:srgbClr val="C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b="1" dirty="0">
                <a:solidFill>
                  <a:schemeClr val="bg1"/>
                </a:solidFill>
                <a:latin typeface="HY견고딕" panose="02030600000101010101" pitchFamily="18" charset="-127"/>
              </a:rPr>
              <a:t>5</a:t>
            </a:r>
            <a:endParaRPr lang="ko-KR" altLang="en-US" b="1" dirty="0">
              <a:solidFill>
                <a:schemeClr val="bg1"/>
              </a:solidFill>
              <a:latin typeface="HY견고딕" panose="02030600000101010101" pitchFamily="18" charset="-127"/>
            </a:endParaRP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E778AC7C-9E3B-407F-99C3-D8B4284BBC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06873" y="5170401"/>
            <a:ext cx="349250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eaLnBrk="1" hangingPunct="1">
              <a:lnSpc>
                <a:spcPct val="120000"/>
              </a:lnSpc>
              <a:buFontTx/>
              <a:buAutoNum type="arabicPeriod"/>
              <a:defRPr/>
            </a:pPr>
            <a:r>
              <a:rPr lang="ko-KR" altLang="en-US" sz="1200" dirty="0">
                <a:latin typeface="+mn-ea"/>
                <a:ea typeface="+mn-ea"/>
              </a:rPr>
              <a:t>자료형</a:t>
            </a:r>
            <a:endParaRPr lang="en-US" altLang="ko-KR" sz="1200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  <a:buFontTx/>
              <a:buAutoNum type="arabicPeriod"/>
              <a:defRPr/>
            </a:pPr>
            <a:r>
              <a:rPr lang="ko-KR" altLang="en-US" sz="1200" dirty="0" err="1">
                <a:latin typeface="+mn-ea"/>
                <a:ea typeface="+mn-ea"/>
              </a:rPr>
              <a:t>변수명</a:t>
            </a:r>
            <a:r>
              <a:rPr lang="ko-KR" altLang="en-US" sz="1200" dirty="0">
                <a:latin typeface="+mn-ea"/>
                <a:ea typeface="+mn-ea"/>
              </a:rPr>
              <a:t>                       </a:t>
            </a:r>
            <a:endParaRPr lang="en-US" altLang="ko-KR" sz="1200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  <a:buFontTx/>
              <a:buAutoNum type="arabicPeriod"/>
              <a:defRPr/>
            </a:pPr>
            <a:r>
              <a:rPr lang="ko-KR" altLang="en-US" sz="1200" dirty="0" err="1">
                <a:latin typeface="+mn-ea"/>
                <a:ea typeface="+mn-ea"/>
              </a:rPr>
              <a:t>레퍼런스변수</a:t>
            </a:r>
            <a:endParaRPr lang="en-US" altLang="ko-KR" sz="1200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  <a:buFontTx/>
              <a:buAutoNum type="arabicPeriod"/>
              <a:defRPr/>
            </a:pPr>
            <a:r>
              <a:rPr lang="ko-KR" altLang="en-US" sz="1200" dirty="0" err="1">
                <a:latin typeface="+mn-ea"/>
                <a:ea typeface="+mn-ea"/>
              </a:rPr>
              <a:t>메서드명</a:t>
            </a:r>
            <a:endParaRPr lang="en-US" altLang="ko-KR" sz="1200" dirty="0">
              <a:latin typeface="+mn-ea"/>
              <a:ea typeface="+mn-ea"/>
            </a:endParaRPr>
          </a:p>
          <a:p>
            <a:pPr eaLnBrk="1" hangingPunct="1">
              <a:lnSpc>
                <a:spcPct val="120000"/>
              </a:lnSpc>
              <a:buFontTx/>
              <a:buAutoNum type="arabicPeriod"/>
              <a:defRPr/>
            </a:pPr>
            <a:r>
              <a:rPr lang="ko-KR" altLang="en-US" sz="1200" dirty="0">
                <a:latin typeface="+mn-ea"/>
                <a:ea typeface="+mn-ea"/>
              </a:rPr>
              <a:t>메서드 인자 </a:t>
            </a:r>
            <a:r>
              <a:rPr lang="en-US" altLang="ko-KR" sz="1200" dirty="0">
                <a:latin typeface="+mn-ea"/>
                <a:ea typeface="+mn-ea"/>
              </a:rPr>
              <a:t>(</a:t>
            </a:r>
            <a:r>
              <a:rPr lang="ko-KR" altLang="en-US" sz="1200" dirty="0">
                <a:latin typeface="+mn-ea"/>
                <a:ea typeface="+mn-ea"/>
              </a:rPr>
              <a:t>파라미터</a:t>
            </a:r>
            <a:r>
              <a:rPr lang="en-US" altLang="ko-KR" sz="1200" dirty="0">
                <a:latin typeface="+mn-ea"/>
                <a:ea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108896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656146-7C10-4214-98A9-1A1DD3CA8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메서드 </a:t>
            </a:r>
            <a:r>
              <a:rPr lang="en-US" altLang="ko-KR" sz="2000" dirty="0"/>
              <a:t>(method)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A269813-45A0-4AEA-8B4C-7DE5FCBD6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spcBef>
                <a:spcPct val="0"/>
              </a:spcBef>
            </a:pPr>
            <a:r>
              <a:rPr lang="ko-KR" altLang="en-US" dirty="0"/>
              <a:t>매개변수</a:t>
            </a:r>
            <a:r>
              <a:rPr lang="en-US" altLang="ko-KR" dirty="0"/>
              <a:t>(parameter)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메서드를 선언할 때 괄호 안에 표현된 </a:t>
            </a:r>
            <a:r>
              <a:rPr lang="en-US" altLang="ko-KR" dirty="0"/>
              <a:t>Input </a:t>
            </a:r>
            <a:r>
              <a:rPr lang="ko-KR" altLang="en-US" dirty="0"/>
              <a:t>값을 나타내는 변수 </a:t>
            </a:r>
            <a:r>
              <a:rPr lang="en-US" altLang="ko-KR" dirty="0"/>
              <a:t>(type1 name1, type2 name2, …)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메서드 호출에서 들어가는 구체적인 값은 인자</a:t>
            </a:r>
            <a:r>
              <a:rPr lang="en-US" altLang="ko-KR" dirty="0"/>
              <a:t>(Argument)</a:t>
            </a:r>
            <a:r>
              <a:rPr lang="ko-KR" altLang="en-US" dirty="0"/>
              <a:t>라고 함</a:t>
            </a:r>
            <a:endParaRPr lang="en-US" altLang="ko-KR" dirty="0"/>
          </a:p>
          <a:p>
            <a:pPr lvl="1">
              <a:spcBef>
                <a:spcPct val="0"/>
              </a:spcBef>
            </a:pPr>
            <a:endParaRPr lang="ko-KR" altLang="en-US" sz="1000" dirty="0"/>
          </a:p>
          <a:p>
            <a:pPr>
              <a:spcBef>
                <a:spcPct val="0"/>
              </a:spcBef>
            </a:pPr>
            <a:r>
              <a:rPr lang="ko-KR" altLang="en-US" dirty="0"/>
              <a:t>반환타입</a:t>
            </a:r>
            <a:r>
              <a:rPr lang="en-US" altLang="ko-KR" dirty="0"/>
              <a:t>(return type)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메서드는 </a:t>
            </a:r>
            <a:r>
              <a:rPr lang="en-US" altLang="ko-KR" dirty="0"/>
              <a:t>0</a:t>
            </a:r>
            <a:r>
              <a:rPr lang="ko-KR" altLang="en-US" dirty="0"/>
              <a:t>개 혹은 </a:t>
            </a:r>
            <a:r>
              <a:rPr lang="en-US" altLang="ko-KR" dirty="0"/>
              <a:t>1</a:t>
            </a:r>
            <a:r>
              <a:rPr lang="ko-KR" altLang="en-US" dirty="0"/>
              <a:t>개의 값을 </a:t>
            </a:r>
            <a:r>
              <a:rPr lang="en-US" altLang="ko-KR" dirty="0"/>
              <a:t>Output</a:t>
            </a:r>
            <a:r>
              <a:rPr lang="ko-KR" altLang="en-US" dirty="0"/>
              <a:t>으로 반환할 수 있음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반환 값이 없을 때</a:t>
            </a:r>
            <a:r>
              <a:rPr lang="en-US" altLang="ko-KR" dirty="0"/>
              <a:t>: void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반환 값이 있을 때</a:t>
            </a:r>
            <a:r>
              <a:rPr lang="en-US" altLang="ko-KR" dirty="0"/>
              <a:t>: </a:t>
            </a:r>
            <a:r>
              <a:rPr lang="en-US" altLang="ko-KR" dirty="0" err="1"/>
              <a:t>int</a:t>
            </a:r>
            <a:r>
              <a:rPr lang="en-US" altLang="ko-KR" dirty="0"/>
              <a:t>, </a:t>
            </a:r>
            <a:r>
              <a:rPr lang="en-US" altLang="ko-KR" dirty="0" err="1"/>
              <a:t>boolean</a:t>
            </a:r>
            <a:r>
              <a:rPr lang="en-US" altLang="ko-KR" dirty="0"/>
              <a:t>, Goods, …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반환 되는 값은 메서드 선언에서 정의된 반환 타입과 일치해야 함</a:t>
            </a:r>
            <a:endParaRPr lang="en-US" altLang="ko-KR" dirty="0"/>
          </a:p>
          <a:p>
            <a:pPr lvl="1">
              <a:spcBef>
                <a:spcPct val="0"/>
              </a:spcBef>
            </a:pPr>
            <a:endParaRPr lang="en-US" altLang="ko-KR" sz="1000" dirty="0"/>
          </a:p>
          <a:p>
            <a:pPr>
              <a:spcBef>
                <a:spcPct val="0"/>
              </a:spcBef>
            </a:pPr>
            <a:r>
              <a:rPr lang="ko-KR" altLang="en-US" dirty="0"/>
              <a:t>메서드 이름</a:t>
            </a:r>
            <a:endParaRPr lang="en-US" altLang="ko-KR" dirty="0"/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자바의 식별자 규칙 대</a:t>
            </a:r>
            <a:r>
              <a:rPr lang="en-US" altLang="ko-KR" dirty="0"/>
              <a:t>/</a:t>
            </a:r>
            <a:r>
              <a:rPr lang="ko-KR" altLang="en-US" dirty="0"/>
              <a:t>소문자</a:t>
            </a:r>
            <a:r>
              <a:rPr lang="en-US" altLang="ko-KR" dirty="0"/>
              <a:t>, </a:t>
            </a:r>
            <a:r>
              <a:rPr lang="ko-KR" altLang="en-US" dirty="0"/>
              <a:t>숫자</a:t>
            </a:r>
            <a:r>
              <a:rPr lang="en-US" altLang="ko-KR" dirty="0"/>
              <a:t>, _, $ </a:t>
            </a:r>
            <a:r>
              <a:rPr lang="ko-KR" altLang="en-US" dirty="0"/>
              <a:t>조합하여 지을 수 있고 숫자로 시작할 수 없다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관례에 따라 소문자로 작성하고 두 단어가 조합될 경우 두 번째 시작문자는 대문자로 짓는다</a:t>
            </a:r>
            <a:r>
              <a:rPr lang="en-US" altLang="ko-KR" dirty="0"/>
              <a:t>.</a:t>
            </a:r>
          </a:p>
          <a:p>
            <a:pPr lvl="1">
              <a:lnSpc>
                <a:spcPct val="120000"/>
              </a:lnSpc>
              <a:spcBef>
                <a:spcPct val="0"/>
              </a:spcBef>
            </a:pPr>
            <a:r>
              <a:rPr lang="ko-KR" altLang="en-US" dirty="0"/>
              <a:t>메서드 명은 기능을 쉽게 알 수 있도록 작성하는 것이 좋다</a:t>
            </a:r>
          </a:p>
        </p:txBody>
      </p:sp>
    </p:spTree>
    <p:extLst>
      <p:ext uri="{BB962C8B-B14F-4D97-AF65-F5344CB8AC3E}">
        <p14:creationId xmlns:p14="http://schemas.microsoft.com/office/powerpoint/2010/main" val="1362351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472E2-FC77-6841-A586-59AB9FDDF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Java Class</a:t>
            </a:r>
            <a:br>
              <a:rPr kumimoji="1" lang="en-US" altLang="ko-KR" dirty="0"/>
            </a:br>
            <a:r>
              <a:rPr kumimoji="1" lang="en-US" altLang="ko-KR" sz="2000" dirty="0"/>
              <a:t>: </a:t>
            </a:r>
            <a:r>
              <a:rPr kumimoji="1" lang="ko-KR" altLang="en-US" sz="2000" dirty="0"/>
              <a:t>가변 인수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8E9362-2D81-334D-BC41-95697B157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메소드의 매개 변수의 개수를 알 수 없을 때 사용</a:t>
            </a:r>
            <a:endParaRPr kumimoji="1" lang="en-US" altLang="ko-KR" dirty="0"/>
          </a:p>
          <a:p>
            <a:r>
              <a:rPr kumimoji="1" lang="ko-KR" altLang="en-US" dirty="0"/>
              <a:t>가장 간단한 해결방법은 매개변수를 배열로 선언하는 것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이러한 경우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메소드 호출시 배열을 넘겨주어 여러 개의 값을 전달할 수 있다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방법 </a:t>
            </a:r>
            <a:r>
              <a:rPr kumimoji="1" lang="en-US" altLang="ko-KR" dirty="0"/>
              <a:t>2:</a:t>
            </a:r>
            <a:r>
              <a:rPr kumimoji="1" lang="ko-KR" altLang="en-US" dirty="0"/>
              <a:t> 매개 변수를 </a:t>
            </a:r>
            <a:r>
              <a:rPr kumimoji="1" lang="en-US" altLang="ko-KR" dirty="0"/>
              <a:t>…</a:t>
            </a:r>
            <a:r>
              <a:rPr kumimoji="1" lang="ko-KR" altLang="en-US" dirty="0"/>
              <a:t> 를 이용하여 선언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자동으로 배열이 생성되고 매개값으로 사용된다</a:t>
            </a:r>
          </a:p>
        </p:txBody>
      </p:sp>
      <p:sp>
        <p:nvSpPr>
          <p:cNvPr id="4" name="텍스트상자 3">
            <a:extLst>
              <a:ext uri="{FF2B5EF4-FFF2-40B4-BE49-F238E27FC236}">
                <a16:creationId xmlns:a16="http://schemas.microsoft.com/office/drawing/2014/main" id="{629E587B-4C96-8649-80DB-40289982DACE}"/>
              </a:ext>
            </a:extLst>
          </p:cNvPr>
          <p:cNvSpPr txBox="1"/>
          <p:nvPr/>
        </p:nvSpPr>
        <p:spPr>
          <a:xfrm>
            <a:off x="1041400" y="2984500"/>
            <a:ext cx="4458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 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sum(</a:t>
            </a:r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[] </a:t>
            </a:r>
            <a:r>
              <a:rPr lang="en-US" altLang="ko-KR" dirty="0">
                <a:solidFill>
                  <a:srgbClr val="7E504F"/>
                </a:solidFill>
                <a:latin typeface="Monaco" pitchFamily="2" charset="0"/>
              </a:rPr>
              <a:t>values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) { }</a:t>
            </a:r>
            <a:endParaRPr lang="en-US" altLang="ko-KR" dirty="0">
              <a:solidFill>
                <a:srgbClr val="931A68"/>
              </a:solidFill>
              <a:latin typeface="Monaco" pitchFamily="2" charset="0"/>
            </a:endParaRPr>
          </a:p>
        </p:txBody>
      </p:sp>
      <p:sp>
        <p:nvSpPr>
          <p:cNvPr id="5" name="텍스트상자 4">
            <a:extLst>
              <a:ext uri="{FF2B5EF4-FFF2-40B4-BE49-F238E27FC236}">
                <a16:creationId xmlns:a16="http://schemas.microsoft.com/office/drawing/2014/main" id="{2107884D-4109-EB4E-A2A7-04A10DB61AFF}"/>
              </a:ext>
            </a:extLst>
          </p:cNvPr>
          <p:cNvSpPr txBox="1"/>
          <p:nvPr/>
        </p:nvSpPr>
        <p:spPr>
          <a:xfrm>
            <a:off x="1041400" y="3746500"/>
            <a:ext cx="73532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</a:t>
            </a:r>
            <a:r>
              <a:rPr lang="en-US" altLang="ko-KR" dirty="0">
                <a:latin typeface="Monaco" pitchFamily="2" charset="0"/>
              </a:rPr>
              <a:t>[] </a:t>
            </a:r>
            <a:r>
              <a:rPr lang="en-US" altLang="ko-KR" dirty="0">
                <a:solidFill>
                  <a:srgbClr val="7E504F"/>
                </a:solidFill>
                <a:latin typeface="Monaco" pitchFamily="2" charset="0"/>
              </a:rPr>
              <a:t>numbers</a:t>
            </a:r>
            <a:r>
              <a:rPr lang="en-US" altLang="ko-KR" dirty="0">
                <a:latin typeface="Monaco" pitchFamily="2" charset="0"/>
              </a:rPr>
              <a:t>= { 1, 2, 3, 4, 5 };</a:t>
            </a:r>
          </a:p>
          <a:p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 </a:t>
            </a:r>
            <a:r>
              <a:rPr lang="en-US" altLang="ko-KR" dirty="0">
                <a:solidFill>
                  <a:srgbClr val="7E504F"/>
                </a:solidFill>
                <a:latin typeface="Monaco" pitchFamily="2" charset="0"/>
              </a:rPr>
              <a:t>result 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= sum(</a:t>
            </a:r>
            <a:r>
              <a:rPr lang="en-US" altLang="ko-KR" dirty="0">
                <a:solidFill>
                  <a:srgbClr val="7E504F"/>
                </a:solidFill>
                <a:latin typeface="Monaco" pitchFamily="2" charset="0"/>
              </a:rPr>
              <a:t>numbers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);</a:t>
            </a:r>
            <a:endParaRPr lang="en-US" altLang="ko-KR" dirty="0">
              <a:solidFill>
                <a:srgbClr val="7E504F"/>
              </a:solidFill>
              <a:latin typeface="Monaco" pitchFamily="2" charset="0"/>
            </a:endParaRPr>
          </a:p>
          <a:p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 </a:t>
            </a:r>
            <a:r>
              <a:rPr lang="en-US" altLang="ko-KR" u="sng" dirty="0">
                <a:solidFill>
                  <a:srgbClr val="7E504F"/>
                </a:solidFill>
                <a:latin typeface="Monaco" pitchFamily="2" charset="0"/>
              </a:rPr>
              <a:t>result </a:t>
            </a:r>
            <a:r>
              <a:rPr lang="en-US" altLang="ko-KR" dirty="0">
                <a:latin typeface="Monaco" pitchFamily="2" charset="0"/>
              </a:rPr>
              <a:t>= sum(</a:t>
            </a:r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new double</a:t>
            </a:r>
            <a:r>
              <a:rPr lang="en-US" altLang="ko-KR" dirty="0">
                <a:latin typeface="Monaco" pitchFamily="2" charset="0"/>
              </a:rPr>
              <a:t>[] { 1, 2, 3, 4, 5 });</a:t>
            </a:r>
          </a:p>
        </p:txBody>
      </p:sp>
      <p:sp>
        <p:nvSpPr>
          <p:cNvPr id="6" name="텍스트상자 5">
            <a:extLst>
              <a:ext uri="{FF2B5EF4-FFF2-40B4-BE49-F238E27FC236}">
                <a16:creationId xmlns:a16="http://schemas.microsoft.com/office/drawing/2014/main" id="{E8440981-27AD-3B49-91DA-74CA34E9CCAA}"/>
              </a:ext>
            </a:extLst>
          </p:cNvPr>
          <p:cNvSpPr txBox="1"/>
          <p:nvPr/>
        </p:nvSpPr>
        <p:spPr>
          <a:xfrm>
            <a:off x="1041400" y="5856696"/>
            <a:ext cx="52854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 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sum(</a:t>
            </a:r>
            <a:r>
              <a:rPr lang="en-US" altLang="ko-KR" dirty="0">
                <a:solidFill>
                  <a:srgbClr val="931A68"/>
                </a:solidFill>
                <a:latin typeface="Monaco" pitchFamily="2" charset="0"/>
              </a:rPr>
              <a:t>double</a:t>
            </a:r>
            <a:r>
              <a:rPr lang="ko-KR" altLang="en-US" dirty="0">
                <a:solidFill>
                  <a:srgbClr val="000000"/>
                </a:solidFill>
                <a:latin typeface="Monaco" pitchFamily="2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...</a:t>
            </a:r>
            <a:r>
              <a:rPr lang="ko-KR" altLang="en-US" dirty="0">
                <a:solidFill>
                  <a:srgbClr val="000000"/>
                </a:solidFill>
                <a:latin typeface="Monaco" pitchFamily="2" charset="0"/>
              </a:rPr>
              <a:t> </a:t>
            </a:r>
            <a:r>
              <a:rPr lang="en-US" altLang="ko-KR" dirty="0">
                <a:solidFill>
                  <a:srgbClr val="7E504F"/>
                </a:solidFill>
                <a:latin typeface="Monaco" pitchFamily="2" charset="0"/>
              </a:rPr>
              <a:t>values</a:t>
            </a:r>
            <a:r>
              <a:rPr lang="en-US" altLang="ko-KR" dirty="0">
                <a:solidFill>
                  <a:srgbClr val="000000"/>
                </a:solidFill>
                <a:latin typeface="Monaco" pitchFamily="2" charset="0"/>
              </a:rPr>
              <a:t>) { }</a:t>
            </a:r>
          </a:p>
          <a:p>
            <a:endParaRPr lang="en-US" altLang="ko-KR" dirty="0">
              <a:solidFill>
                <a:srgbClr val="000000"/>
              </a:solidFill>
              <a:latin typeface="Monaco" pitchFamily="2" charset="0"/>
            </a:endParaRPr>
          </a:p>
          <a:p>
            <a:r>
              <a:rPr lang="en-US" altLang="ko-KR">
                <a:solidFill>
                  <a:srgbClr val="931A68"/>
                </a:solidFill>
                <a:latin typeface="Monaco" pitchFamily="2" charset="0"/>
              </a:rPr>
              <a:t>double </a:t>
            </a:r>
            <a:r>
              <a:rPr lang="en-US" altLang="ko-KR" u="sng">
                <a:solidFill>
                  <a:srgbClr val="7E504F"/>
                </a:solidFill>
                <a:latin typeface="Monaco" pitchFamily="2" charset="0"/>
              </a:rPr>
              <a:t>result </a:t>
            </a:r>
            <a:r>
              <a:rPr lang="en-US" altLang="ko-KR">
                <a:latin typeface="Monaco" pitchFamily="2" charset="0"/>
              </a:rPr>
              <a:t>= sum(1, 2, 3, 4, 5 );</a:t>
            </a:r>
          </a:p>
        </p:txBody>
      </p:sp>
    </p:spTree>
    <p:extLst>
      <p:ext uri="{BB962C8B-B14F-4D97-AF65-F5344CB8AC3E}">
        <p14:creationId xmlns:p14="http://schemas.microsoft.com/office/powerpoint/2010/main" val="4103263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531197-D637-4915-B4F7-7FD6AAA2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Getter,</a:t>
            </a:r>
            <a:r>
              <a:rPr lang="ko-KR" altLang="en-US" sz="2000" dirty="0"/>
              <a:t> </a:t>
            </a:r>
            <a:r>
              <a:rPr lang="en-US" altLang="ko-KR" sz="2000" dirty="0"/>
              <a:t>Setter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30C0B5-0851-44EC-A116-98E3B8AFA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</a:pPr>
            <a:r>
              <a:rPr lang="ko-KR" altLang="en-US" dirty="0"/>
              <a:t>일반적으로 객체의 데이터는 객체 외부에서 직접적으로 접근하는 것을 막는다</a:t>
            </a:r>
            <a:r>
              <a:rPr lang="en-US" altLang="ko-KR" dirty="0"/>
              <a:t>. </a:t>
            </a:r>
          </a:p>
          <a:p>
            <a:pPr>
              <a:spcBef>
                <a:spcPts val="900"/>
              </a:spcBef>
            </a:pPr>
            <a:r>
              <a:rPr lang="ko-KR" altLang="en-US" dirty="0"/>
              <a:t>객체의 외부에서 객체 내부의 데이터를 마음대로 읽고 쓸 경우 데이터의 무결성을 보장하기 힘들기 때문이다</a:t>
            </a:r>
            <a:r>
              <a:rPr lang="en-US" altLang="ko-KR" dirty="0"/>
              <a:t>.</a:t>
            </a:r>
          </a:p>
          <a:p>
            <a:pPr>
              <a:spcBef>
                <a:spcPts val="900"/>
              </a:spcBef>
            </a:pPr>
            <a:r>
              <a:rPr lang="ko-KR" altLang="en-US" dirty="0"/>
              <a:t>메소드를 통한 접근을 하게 되면 객체의 데이터를 변경할 경우 무결성 체크를 할 수 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6" name="모서리가 둥근 직사각형 4">
            <a:extLst>
              <a:ext uri="{FF2B5EF4-FFF2-40B4-BE49-F238E27FC236}">
                <a16:creationId xmlns:a16="http://schemas.microsoft.com/office/drawing/2014/main" id="{ED7D5FA5-8529-44BA-A61D-63520563EE1C}"/>
              </a:ext>
            </a:extLst>
          </p:cNvPr>
          <p:cNvSpPr/>
          <p:nvPr/>
        </p:nvSpPr>
        <p:spPr>
          <a:xfrm>
            <a:off x="2056871" y="4403062"/>
            <a:ext cx="7734300" cy="719137"/>
          </a:xfrm>
          <a:prstGeom prst="roundRect">
            <a:avLst>
              <a:gd name="adj" fmla="val 5004"/>
            </a:avLst>
          </a:prstGeom>
          <a:solidFill>
            <a:schemeClr val="accent1">
              <a:lumMod val="20000"/>
              <a:lumOff val="80000"/>
            </a:schemeClr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180975" lvl="3" indent="-180975">
              <a:buFont typeface="Wingdings" panose="05000000000000000000" pitchFamily="2" charset="2"/>
              <a:buChar char="ü"/>
              <a:defRPr/>
            </a:pP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클래스를 정의할 때 필드는 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private</a:t>
            </a: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로 하여 객체 내부의 정보를 보호하고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(</a:t>
            </a: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정보은닉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) </a:t>
            </a:r>
            <a:b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</a:b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필드에 대한 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Setter</a:t>
            </a: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와 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Getter</a:t>
            </a:r>
            <a:r>
              <a:rPr lang="ko-KR" altLang="en-US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를 두어 객체의 값을 변경하고 참조하는 것이 좋다</a:t>
            </a:r>
            <a:r>
              <a:rPr lang="en-US" altLang="ko-KR" sz="1400">
                <a:solidFill>
                  <a:schemeClr val="accent6">
                    <a:lumMod val="75000"/>
                  </a:schemeClr>
                </a:solidFill>
                <a:latin typeface="+mn-ea"/>
              </a:rPr>
              <a:t>.</a:t>
            </a:r>
            <a:r>
              <a:rPr kumimoji="0" lang="ko-KR" altLang="en-US" sz="1600">
                <a:solidFill>
                  <a:schemeClr val="accent6">
                    <a:lumMod val="75000"/>
                  </a:schemeClr>
                </a:solidFill>
                <a:latin typeface="+mn-ea"/>
              </a:rPr>
              <a:t> </a:t>
            </a:r>
            <a:endParaRPr lang="en-US" altLang="ko-KR" sz="1400">
              <a:solidFill>
                <a:schemeClr val="accent6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7" name="텍스트 개체 틀 2">
            <a:extLst>
              <a:ext uri="{FF2B5EF4-FFF2-40B4-BE49-F238E27FC236}">
                <a16:creationId xmlns:a16="http://schemas.microsoft.com/office/drawing/2014/main" id="{11E066E7-32D9-4090-A721-BC3C2D1F82BA}"/>
              </a:ext>
            </a:extLst>
          </p:cNvPr>
          <p:cNvSpPr txBox="1">
            <a:spLocks/>
          </p:cNvSpPr>
          <p:nvPr/>
        </p:nvSpPr>
        <p:spPr>
          <a:xfrm>
            <a:off x="2272771" y="5212687"/>
            <a:ext cx="7777162" cy="1318742"/>
          </a:xfrm>
          <a:prstGeom prst="rect">
            <a:avLst/>
          </a:prstGeom>
        </p:spPr>
        <p:txBody>
          <a:bodyPr lIns="108000" tIns="0"/>
          <a:lstStyle>
            <a:lvl1pPr marL="266700" indent="-266700" algn="l" rtl="0" eaLnBrk="0" fontAlgn="base" latinLnBrk="1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Font typeface="맑은 고딕" panose="020B0503020000020004" pitchFamily="50" charset="-127"/>
              <a:buChar char="■"/>
              <a:defRPr sz="1600" b="1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361950" marR="0" indent="-95250" algn="l" defTabSz="914400" rtl="0" eaLnBrk="0" fontAlgn="base" latinLnBrk="1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28650" marR="0" indent="-180975" algn="l" defTabSz="914400" rtl="0" eaLnBrk="0" fontAlgn="base" latinLnBrk="1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맑은 고딕" panose="020B0503020000020004" pitchFamily="50" charset="-127"/>
              <a:buChar char="–"/>
              <a:tabLst/>
              <a:defRPr sz="1400" kern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806450" indent="-177800" algn="l" rtl="0" eaLnBrk="0" fontAlgn="base" latinLnBrk="1" hangingPunct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 sz="1400" kern="12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marL="2057400" indent="-228600" algn="l" rtl="0" eaLnBrk="0" fontAlgn="base" latinLnBrk="1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0975" lvl="2" latinLnBrk="0">
              <a:lnSpc>
                <a:spcPct val="120000"/>
              </a:lnSpc>
              <a:defRPr/>
            </a:pPr>
            <a:r>
              <a:rPr lang="ko-KR" altLang="en-US" dirty="0">
                <a:latin typeface="+mn-ea"/>
                <a:ea typeface="+mn-ea"/>
              </a:rPr>
              <a:t>외부에서 읽기만 가능하게 하기 위해선 </a:t>
            </a:r>
            <a:r>
              <a:rPr lang="en-US" altLang="ko-KR" dirty="0">
                <a:latin typeface="+mn-ea"/>
                <a:ea typeface="+mn-ea"/>
              </a:rPr>
              <a:t>Getter</a:t>
            </a:r>
            <a:r>
              <a:rPr lang="ko-KR" altLang="en-US" dirty="0">
                <a:latin typeface="+mn-ea"/>
                <a:ea typeface="+mn-ea"/>
              </a:rPr>
              <a:t>만 해당 필드에 대해서만 작성하면 된다</a:t>
            </a:r>
            <a:r>
              <a:rPr lang="en-US" altLang="ko-KR" dirty="0">
                <a:latin typeface="+mn-ea"/>
                <a:ea typeface="+mn-ea"/>
              </a:rPr>
              <a:t>.</a:t>
            </a:r>
          </a:p>
          <a:p>
            <a:pPr marL="180975" lvl="2" latinLnBrk="0">
              <a:lnSpc>
                <a:spcPct val="120000"/>
              </a:lnSpc>
              <a:defRPr/>
            </a:pPr>
            <a:r>
              <a:rPr lang="ko-KR" altLang="en-US" dirty="0">
                <a:latin typeface="+mn-ea"/>
                <a:ea typeface="+mn-ea"/>
              </a:rPr>
              <a:t>외부에서 쓰기만 가능하게 하기 위해선 </a:t>
            </a:r>
            <a:r>
              <a:rPr lang="en-US" altLang="ko-KR" dirty="0">
                <a:latin typeface="+mn-ea"/>
                <a:ea typeface="+mn-ea"/>
              </a:rPr>
              <a:t>Setter</a:t>
            </a:r>
            <a:r>
              <a:rPr lang="ko-KR" altLang="en-US" dirty="0">
                <a:latin typeface="+mn-ea"/>
                <a:ea typeface="+mn-ea"/>
              </a:rPr>
              <a:t>만 해당 필드에 대해서만 작성하면 된다</a:t>
            </a:r>
            <a:r>
              <a:rPr lang="en-US" altLang="ko-KR" dirty="0">
                <a:latin typeface="+mn-ea"/>
                <a:ea typeface="+mn-ea"/>
              </a:rPr>
              <a:t>.</a:t>
            </a:r>
          </a:p>
          <a:p>
            <a:pPr marL="180975" lvl="2" latinLnBrk="0">
              <a:lnSpc>
                <a:spcPct val="120000"/>
              </a:lnSpc>
              <a:defRPr/>
            </a:pPr>
            <a:r>
              <a:rPr lang="en-US" altLang="ko-KR" dirty="0">
                <a:latin typeface="+mn-ea"/>
                <a:ea typeface="+mn-ea"/>
              </a:rPr>
              <a:t>Getter</a:t>
            </a:r>
            <a:r>
              <a:rPr lang="ko-KR" altLang="en-US" dirty="0">
                <a:latin typeface="+mn-ea"/>
                <a:ea typeface="+mn-ea"/>
              </a:rPr>
              <a:t>와 </a:t>
            </a:r>
            <a:r>
              <a:rPr lang="en-US" altLang="ko-KR" dirty="0">
                <a:latin typeface="+mn-ea"/>
                <a:ea typeface="+mn-ea"/>
              </a:rPr>
              <a:t>Setter</a:t>
            </a:r>
            <a:r>
              <a:rPr lang="ko-KR" altLang="en-US" dirty="0">
                <a:latin typeface="+mn-ea"/>
                <a:ea typeface="+mn-ea"/>
              </a:rPr>
              <a:t>가 없으면 객체 내부 전용 변수가 된다</a:t>
            </a:r>
            <a:r>
              <a:rPr lang="en-US" altLang="ko-KR" dirty="0">
                <a:latin typeface="+mn-ea"/>
                <a:ea typeface="+mn-ea"/>
              </a:rPr>
              <a:t>.</a:t>
            </a:r>
            <a:r>
              <a:rPr lang="ko-KR" altLang="en-US" dirty="0">
                <a:latin typeface="+mn-ea"/>
                <a:ea typeface="+mn-ea"/>
              </a:rPr>
              <a:t> </a:t>
            </a:r>
            <a:endParaRPr lang="en-US" altLang="ko-KR" dirty="0">
              <a:latin typeface="+mn-ea"/>
              <a:ea typeface="+mn-ea"/>
            </a:endParaRPr>
          </a:p>
          <a:p>
            <a:pPr marL="180975" lvl="2" latinLnBrk="0">
              <a:lnSpc>
                <a:spcPct val="120000"/>
              </a:lnSpc>
              <a:defRPr/>
            </a:pPr>
            <a:r>
              <a:rPr lang="ko-KR" altLang="en-US" dirty="0">
                <a:latin typeface="+mn-ea"/>
                <a:ea typeface="+mn-ea"/>
              </a:rPr>
              <a:t>보통 </a:t>
            </a:r>
            <a:r>
              <a:rPr lang="en-US" altLang="ko-KR" dirty="0">
                <a:latin typeface="+mn-ea"/>
                <a:ea typeface="+mn-ea"/>
              </a:rPr>
              <a:t>Getter</a:t>
            </a:r>
            <a:r>
              <a:rPr lang="ko-KR" altLang="en-US" dirty="0">
                <a:latin typeface="+mn-ea"/>
                <a:ea typeface="+mn-ea"/>
              </a:rPr>
              <a:t>는 </a:t>
            </a:r>
            <a:r>
              <a:rPr lang="en-US" altLang="ko-KR" dirty="0" err="1">
                <a:latin typeface="+mn-ea"/>
                <a:ea typeface="+mn-ea"/>
              </a:rPr>
              <a:t>getXXX</a:t>
            </a:r>
            <a:r>
              <a:rPr lang="ko-KR" altLang="en-US" dirty="0">
                <a:latin typeface="+mn-ea"/>
                <a:ea typeface="+mn-ea"/>
              </a:rPr>
              <a:t>로 명명하지만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필드 타입이 </a:t>
            </a:r>
            <a:r>
              <a:rPr lang="en-US" altLang="ko-KR" dirty="0" err="1">
                <a:latin typeface="+mn-ea"/>
                <a:ea typeface="+mn-ea"/>
              </a:rPr>
              <a:t>boolean</a:t>
            </a:r>
            <a:r>
              <a:rPr lang="ko-KR" altLang="en-US" dirty="0">
                <a:latin typeface="+mn-ea"/>
                <a:ea typeface="+mn-ea"/>
              </a:rPr>
              <a:t>인 경우 </a:t>
            </a:r>
            <a:r>
              <a:rPr lang="en-US" altLang="ko-KR" dirty="0" err="1">
                <a:latin typeface="+mn-ea"/>
                <a:ea typeface="+mn-ea"/>
              </a:rPr>
              <a:t>isXXX</a:t>
            </a:r>
            <a:r>
              <a:rPr lang="ko-KR" altLang="en-US" dirty="0">
                <a:latin typeface="+mn-ea"/>
                <a:ea typeface="+mn-ea"/>
              </a:rPr>
              <a:t>로 명명하는 것이</a:t>
            </a:r>
            <a:br>
              <a:rPr lang="en-US" altLang="ko-KR" dirty="0">
                <a:latin typeface="+mn-ea"/>
                <a:ea typeface="+mn-ea"/>
              </a:rPr>
            </a:br>
            <a:r>
              <a:rPr lang="ko-KR" altLang="en-US" dirty="0">
                <a:latin typeface="+mn-ea"/>
                <a:ea typeface="+mn-ea"/>
              </a:rPr>
              <a:t>관례</a:t>
            </a:r>
            <a:endParaRPr lang="en-US" altLang="ko-KR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52607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클래스 정의</a:t>
            </a:r>
            <a:r>
              <a:rPr kumimoji="1" lang="en-US" altLang="ko-KR" sz="2000" dirty="0"/>
              <a:t>/</a:t>
            </a:r>
            <a:r>
              <a:rPr kumimoji="1" lang="ko-KR" altLang="en-US" sz="2000" dirty="0"/>
              <a:t>확장 연습</a:t>
            </a:r>
            <a:endParaRPr kumimoji="1" lang="ko-KR" altLang="en-US" dirty="0"/>
          </a:p>
        </p:txBody>
      </p:sp>
      <p:sp>
        <p:nvSpPr>
          <p:cNvPr id="4" name="직사각형 3"/>
          <p:cNvSpPr/>
          <p:nvPr/>
        </p:nvSpPr>
        <p:spPr bwMode="auto">
          <a:xfrm>
            <a:off x="839788" y="1930400"/>
            <a:ext cx="8296275" cy="43561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</a:pPr>
            <a:r>
              <a:rPr lang="ko-KR" altLang="en-US" sz="1200">
                <a:ea typeface="맑은 고딕" charset="-127"/>
              </a:rPr>
              <a:t>아래와 같이 클래스를 정의하여 프로그램을 작성하세요</a:t>
            </a:r>
            <a:endParaRPr lang="en-US" altLang="ko-KR" sz="11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</a:t>
            </a:r>
          </a:p>
        </p:txBody>
      </p:sp>
      <p:sp>
        <p:nvSpPr>
          <p:cNvPr id="5" name="직사각형 4"/>
          <p:cNvSpPr/>
          <p:nvPr/>
        </p:nvSpPr>
        <p:spPr bwMode="auto">
          <a:xfrm>
            <a:off x="1035050" y="2578100"/>
            <a:ext cx="7920038" cy="1582738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Goods </a:t>
            </a:r>
            <a:r>
              <a:rPr lang="ko-KR" altLang="en-US" sz="1300" b="1" dirty="0">
                <a:ea typeface="맑은 고딕" charset="-127"/>
              </a:rPr>
              <a:t>클래스를 만드세요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spcBef>
                <a:spcPts val="225"/>
              </a:spcBef>
            </a:pPr>
            <a:r>
              <a:rPr lang="en-US" altLang="ko-KR" sz="1200" dirty="0">
                <a:ea typeface="맑은 고딕" charset="-127"/>
              </a:rPr>
              <a:t>1) </a:t>
            </a:r>
            <a:r>
              <a:rPr lang="ko-KR" altLang="en-US" sz="1200" dirty="0">
                <a:ea typeface="맑은 고딕" charset="-127"/>
              </a:rPr>
              <a:t>필드접근자를 </a:t>
            </a:r>
            <a:r>
              <a:rPr lang="en-US" altLang="ko-KR" sz="1200" dirty="0">
                <a:ea typeface="맑은 고딕" charset="-127"/>
              </a:rPr>
              <a:t>private</a:t>
            </a:r>
            <a:r>
              <a:rPr lang="ko-KR" altLang="en-US" sz="1200" dirty="0">
                <a:ea typeface="맑은 고딕" charset="-127"/>
              </a:rPr>
              <a:t>로 작성해서 외부에서 접근할 수 없게 합니다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225"/>
              </a:spcBef>
            </a:pPr>
            <a:r>
              <a:rPr lang="en-US" altLang="ko-KR" sz="1200" dirty="0">
                <a:ea typeface="맑은 고딕" charset="-127"/>
              </a:rPr>
              <a:t>2) </a:t>
            </a:r>
            <a:r>
              <a:rPr lang="ko-KR" altLang="en-US" sz="1200" dirty="0">
                <a:ea typeface="맑은 고딕" charset="-127"/>
              </a:rPr>
              <a:t>필드에 값을 저장할 수 있도록 </a:t>
            </a:r>
            <a:r>
              <a:rPr lang="en-US" altLang="ko-KR" sz="1200" dirty="0">
                <a:ea typeface="맑은 고딕" charset="-127"/>
              </a:rPr>
              <a:t>set</a:t>
            </a:r>
            <a:r>
              <a:rPr lang="ko-KR" altLang="en-US" sz="1200" dirty="0">
                <a:ea typeface="맑은 고딕" charset="-127"/>
              </a:rPr>
              <a:t>메소드를 만드세요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225"/>
              </a:spcBef>
            </a:pPr>
            <a:r>
              <a:rPr lang="en-US" altLang="ko-KR" sz="1200" dirty="0">
                <a:ea typeface="맑은 고딕" charset="-127"/>
              </a:rPr>
              <a:t>3) </a:t>
            </a:r>
            <a:r>
              <a:rPr lang="ko-KR" altLang="en-US" sz="1200" dirty="0">
                <a:ea typeface="맑은 고딕" charset="-127"/>
              </a:rPr>
              <a:t>필드에 값을 읽을 수 있도록 </a:t>
            </a:r>
            <a:r>
              <a:rPr lang="en-US" altLang="ko-KR" sz="1200" dirty="0">
                <a:ea typeface="맑은 고딕" charset="-127"/>
              </a:rPr>
              <a:t>get</a:t>
            </a:r>
            <a:r>
              <a:rPr lang="ko-KR" altLang="en-US" sz="1200" dirty="0">
                <a:ea typeface="맑은 고딕" charset="-127"/>
              </a:rPr>
              <a:t>메소드를 만드세요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  <a:spcBef>
                <a:spcPts val="225"/>
              </a:spcBef>
            </a:pPr>
            <a:r>
              <a:rPr lang="en-US" altLang="ko-KR" sz="1200" dirty="0">
                <a:ea typeface="맑은 고딕" charset="-127"/>
              </a:rPr>
              <a:t>4) </a:t>
            </a:r>
            <a:r>
              <a:rPr lang="ko-KR" altLang="en-US" sz="1200" dirty="0">
                <a:ea typeface="맑은 고딕" charset="-127"/>
              </a:rPr>
              <a:t>아래와 같이 상품의 모든 정보를 출력해 주는 </a:t>
            </a:r>
            <a:r>
              <a:rPr lang="en-US" altLang="ko-KR" sz="1200" dirty="0" err="1">
                <a:ea typeface="맑은 고딕" charset="-127"/>
              </a:rPr>
              <a:t>showInfo</a:t>
            </a:r>
            <a:r>
              <a:rPr lang="en-US" altLang="ko-KR" sz="1200" dirty="0">
                <a:ea typeface="맑은 고딕" charset="-127"/>
              </a:rPr>
              <a:t>()</a:t>
            </a:r>
            <a:r>
              <a:rPr lang="ko-KR" altLang="en-US" sz="1200" dirty="0">
                <a:ea typeface="맑은 고딕" charset="-127"/>
              </a:rPr>
              <a:t>를 만드세요</a:t>
            </a:r>
            <a:r>
              <a:rPr lang="en-US" altLang="ko-KR" sz="1200" dirty="0">
                <a:ea typeface="맑은 고딕" charset="-127"/>
              </a:rPr>
              <a:t>.</a:t>
            </a:r>
            <a:br>
              <a:rPr lang="en-US" altLang="ko-KR" sz="1200" dirty="0">
                <a:ea typeface="맑은 고딕" charset="-127"/>
              </a:rPr>
            </a:br>
            <a:r>
              <a:rPr lang="en-US" altLang="ko-KR" sz="1200" dirty="0">
                <a:ea typeface="맑은 고딕" charset="-127"/>
              </a:rPr>
              <a:t>  </a:t>
            </a:r>
          </a:p>
        </p:txBody>
      </p:sp>
      <p:sp>
        <p:nvSpPr>
          <p:cNvPr id="6" name="직사각형 5"/>
          <p:cNvSpPr/>
          <p:nvPr/>
        </p:nvSpPr>
        <p:spPr bwMode="auto">
          <a:xfrm>
            <a:off x="1027113" y="4268788"/>
            <a:ext cx="4219575" cy="720725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 err="1">
                <a:ea typeface="맑은 고딕" charset="-127"/>
              </a:rPr>
              <a:t>GoodsApp</a:t>
            </a:r>
            <a:r>
              <a:rPr lang="en-US" altLang="ko-KR" sz="1300" b="1" dirty="0">
                <a:ea typeface="맑은 고딕" charset="-127"/>
              </a:rPr>
              <a:t> </a:t>
            </a:r>
            <a:r>
              <a:rPr lang="ko-KR" altLang="en-US" sz="1300" b="1" dirty="0">
                <a:ea typeface="맑은 고딕" charset="-127"/>
              </a:rPr>
              <a:t>클래스 만드세요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200" dirty="0">
                <a:ea typeface="맑은 고딕" charset="-127"/>
              </a:rPr>
              <a:t>1) </a:t>
            </a:r>
            <a:r>
              <a:rPr lang="en-US" altLang="ko-KR" sz="1200" dirty="0" err="1">
                <a:ea typeface="맑은 고딕" charset="-127"/>
              </a:rPr>
              <a:t>showInfo</a:t>
            </a:r>
            <a:r>
              <a:rPr lang="en-US" altLang="ko-KR" sz="1200" dirty="0">
                <a:ea typeface="맑은 고딕" charset="-127"/>
              </a:rPr>
              <a:t>()</a:t>
            </a:r>
            <a:r>
              <a:rPr lang="ko-KR" altLang="en-US" sz="1200" dirty="0">
                <a:ea typeface="맑은 고딕" charset="-127"/>
              </a:rPr>
              <a:t>메소드를 이용하여</a:t>
            </a:r>
            <a:r>
              <a:rPr lang="en-US" altLang="ko-KR" sz="1200" dirty="0">
                <a:ea typeface="맑은 고딕" charset="-127"/>
              </a:rPr>
              <a:t> </a:t>
            </a:r>
            <a:r>
              <a:rPr lang="ko-KR" altLang="en-US" sz="1200" dirty="0">
                <a:ea typeface="맑은 고딕" charset="-127"/>
              </a:rPr>
              <a:t>다음과 같이 출력하세요</a:t>
            </a:r>
            <a:r>
              <a:rPr lang="en-US" altLang="ko-KR" sz="1200" dirty="0">
                <a:ea typeface="맑은 고딕" charset="-127"/>
              </a:rPr>
              <a:t>.</a:t>
            </a:r>
          </a:p>
        </p:txBody>
      </p:sp>
      <p:graphicFrame>
        <p:nvGraphicFramePr>
          <p:cNvPr id="7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356605"/>
              </p:ext>
            </p:extLst>
          </p:nvPr>
        </p:nvGraphicFramePr>
        <p:xfrm>
          <a:off x="6831013" y="2717800"/>
          <a:ext cx="1873250" cy="1333500"/>
        </p:xfrm>
        <a:graphic>
          <a:graphicData uri="http://schemas.openxmlformats.org/drawingml/2006/table">
            <a:tbl>
              <a:tblPr/>
              <a:tblGrid>
                <a:gridCol w="187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624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8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Goods</a:t>
                      </a:r>
                    </a:p>
                  </a:txBody>
                  <a:tcPr marL="82412" marR="82412" marT="42763" marB="4276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819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price</a:t>
                      </a:r>
                    </a:p>
                  </a:txBody>
                  <a:tcPr marL="83730" marR="83730" marT="41776" marB="41776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906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-</a:t>
                      </a:r>
                      <a:r>
                        <a:rPr kumimoji="1" lang="ko-KR" alt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  <a:r>
                        <a:rPr kumimoji="1" lang="en-US" altLang="ko-KR" sz="11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showInfo</a:t>
                      </a:r>
                      <a:r>
                        <a:rPr kumimoji="1" lang="en-US" altLang="ko-KR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83730" marR="83730" marT="41776" marB="41776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175" y="4268788"/>
            <a:ext cx="3328988" cy="18938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9" name="텍스트 상자 8"/>
          <p:cNvSpPr txBox="1"/>
          <p:nvPr/>
        </p:nvSpPr>
        <p:spPr>
          <a:xfrm>
            <a:off x="526491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6424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9723D1-E615-4AC5-B2CB-0A4240676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객체지향 프로그래밍이란</a:t>
            </a:r>
            <a:r>
              <a:rPr lang="en-US" altLang="ko-KR" sz="2000" dirty="0"/>
              <a:t>?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4CF8CD-7DF3-4B97-AE6F-C9C558996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현대 컴퓨터 프로그래밍 패러다임의 하나</a:t>
            </a:r>
            <a:endParaRPr lang="en-US" altLang="ko-KR" dirty="0"/>
          </a:p>
          <a:p>
            <a:r>
              <a:rPr lang="ko-KR" altLang="en-US" dirty="0"/>
              <a:t>컴퓨터 프로그램을 여러 개의 독립된 단위</a:t>
            </a:r>
            <a:r>
              <a:rPr lang="en-US" altLang="ko-KR" dirty="0"/>
              <a:t>(</a:t>
            </a:r>
            <a:r>
              <a:rPr lang="ko-KR" altLang="en-US" dirty="0"/>
              <a:t>객체</a:t>
            </a:r>
            <a:r>
              <a:rPr lang="en-US" altLang="ko-KR" dirty="0"/>
              <a:t>)</a:t>
            </a:r>
            <a:r>
              <a:rPr lang="ko-KR" altLang="en-US" dirty="0"/>
              <a:t>들의 모임으로 파악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특징</a:t>
            </a:r>
            <a:endParaRPr lang="en-US" altLang="ko-KR" dirty="0"/>
          </a:p>
          <a:p>
            <a:pPr lvl="1"/>
            <a:r>
              <a:rPr lang="ko-KR" altLang="en-US" dirty="0"/>
              <a:t>객체는 데이터와 그 데이터를 처리할 수 있는 메서드를 갖는다</a:t>
            </a:r>
            <a:endParaRPr lang="en-US" altLang="ko-KR" dirty="0"/>
          </a:p>
          <a:p>
            <a:pPr lvl="1"/>
            <a:r>
              <a:rPr lang="ko-KR" altLang="en-US" dirty="0"/>
              <a:t>소프트웨어의 부품화</a:t>
            </a:r>
            <a:r>
              <a:rPr lang="en-US" altLang="ko-KR" dirty="0"/>
              <a:t>, </a:t>
            </a:r>
            <a:r>
              <a:rPr lang="ko-KR" altLang="en-US" dirty="0"/>
              <a:t>재사용을 주요 목표로 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코드의 재사용성이 높다</a:t>
            </a:r>
            <a:endParaRPr lang="en-US" altLang="ko-KR" dirty="0"/>
          </a:p>
          <a:p>
            <a:pPr lvl="1"/>
            <a:r>
              <a:rPr lang="ko-KR" altLang="en-US" dirty="0"/>
              <a:t>코드의 관리가 </a:t>
            </a:r>
            <a:r>
              <a:rPr lang="ko-KR" altLang="en-US" dirty="0" err="1"/>
              <a:t>쉬워짐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개발과 유지보수에 강점</a:t>
            </a:r>
            <a:r>
              <a:rPr lang="en-US" altLang="ko-KR" dirty="0"/>
              <a:t>, </a:t>
            </a:r>
            <a:r>
              <a:rPr lang="ko-KR" altLang="en-US" dirty="0"/>
              <a:t>직관적 코드 분석을 가능하게 함</a:t>
            </a:r>
            <a:endParaRPr lang="en-US" altLang="ko-KR" dirty="0"/>
          </a:p>
          <a:p>
            <a:pPr lvl="1"/>
            <a:r>
              <a:rPr lang="ko-KR" altLang="en-US" dirty="0"/>
              <a:t>신뢰도 높은 프로그램 개발을 가능하게 함</a:t>
            </a:r>
          </a:p>
        </p:txBody>
      </p:sp>
    </p:spTree>
    <p:extLst>
      <p:ext uri="{BB962C8B-B14F-4D97-AF65-F5344CB8AC3E}">
        <p14:creationId xmlns:p14="http://schemas.microsoft.com/office/powerpoint/2010/main" val="975025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클래스 정의</a:t>
            </a:r>
            <a:r>
              <a:rPr kumimoji="1" lang="en-US" altLang="ko-KR" sz="2000" dirty="0"/>
              <a:t>/</a:t>
            </a:r>
            <a:r>
              <a:rPr kumimoji="1" lang="ko-KR" altLang="en-US" sz="2000" dirty="0"/>
              <a:t>확장 연습</a:t>
            </a:r>
            <a:endParaRPr kumimoji="1" lang="ko-KR" altLang="en-US" dirty="0"/>
          </a:p>
        </p:txBody>
      </p:sp>
      <p:sp>
        <p:nvSpPr>
          <p:cNvPr id="9" name="직사각형 8"/>
          <p:cNvSpPr/>
          <p:nvPr/>
        </p:nvSpPr>
        <p:spPr bwMode="auto">
          <a:xfrm>
            <a:off x="977727" y="1930400"/>
            <a:ext cx="8296275" cy="43561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</a:pPr>
            <a:r>
              <a:rPr lang="ko-KR" altLang="en-US" sz="1200">
                <a:ea typeface="맑은 고딕" charset="-127"/>
              </a:rPr>
              <a:t>아래와 같이 클래스를 정의하여 프로그램을 작성하세요</a:t>
            </a:r>
            <a:endParaRPr lang="en-US" altLang="ko-KR" sz="11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</a:t>
            </a:r>
          </a:p>
        </p:txBody>
      </p:sp>
      <p:sp>
        <p:nvSpPr>
          <p:cNvPr id="10" name="직사각형 9"/>
          <p:cNvSpPr/>
          <p:nvPr/>
        </p:nvSpPr>
        <p:spPr bwMode="auto">
          <a:xfrm>
            <a:off x="1172989" y="2578100"/>
            <a:ext cx="7920038" cy="1295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Point </a:t>
            </a:r>
            <a:r>
              <a:rPr lang="ko-KR" altLang="en-US" sz="1300" b="1" dirty="0">
                <a:ea typeface="맑은 고딕" charset="-127"/>
              </a:rPr>
              <a:t>클래스를 만드세요</a:t>
            </a:r>
            <a:endParaRPr lang="en-US" altLang="ko-KR" sz="12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1200" dirty="0">
                <a:ea typeface="맑은 고딕" charset="-127"/>
              </a:rPr>
              <a:t>x, y </a:t>
            </a:r>
            <a:r>
              <a:rPr lang="ko-KR" altLang="en-US" sz="1200" dirty="0">
                <a:ea typeface="맑은 고딕" charset="-127"/>
              </a:rPr>
              <a:t>좌표를 나타낼 수 있는 필드 작성</a:t>
            </a:r>
            <a:endParaRPr lang="en-US" altLang="ko-KR" sz="12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 typeface="Arial" charset="0"/>
              <a:buChar char="•"/>
            </a:pPr>
            <a:r>
              <a:rPr lang="en-US" altLang="ko-KR" sz="1200" dirty="0">
                <a:ea typeface="맑은 고딕" charset="-127"/>
              </a:rPr>
              <a:t>x, y </a:t>
            </a:r>
            <a:r>
              <a:rPr lang="ko-KR" altLang="en-US" sz="1200" dirty="0">
                <a:ea typeface="맑은 고딕" charset="-127"/>
              </a:rPr>
              <a:t>좌표에 접근할 수 있는 </a:t>
            </a:r>
            <a:r>
              <a:rPr lang="en-US" altLang="ko-KR" sz="1200" dirty="0">
                <a:ea typeface="맑은 고딕" charset="-127"/>
              </a:rPr>
              <a:t>getter/setter </a:t>
            </a:r>
            <a:r>
              <a:rPr lang="ko-KR" altLang="en-US" sz="1200" dirty="0">
                <a:ea typeface="맑은 고딕" charset="-127"/>
              </a:rPr>
              <a:t>메소드 작성</a:t>
            </a:r>
            <a:endParaRPr lang="en-US" altLang="ko-KR" sz="12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다음 실행 결과를 참조하여 </a:t>
            </a:r>
            <a:r>
              <a:rPr lang="en-US" altLang="ko-KR" sz="1200" dirty="0">
                <a:ea typeface="맑은 고딕" charset="-127"/>
              </a:rPr>
              <a:t>draw()</a:t>
            </a:r>
            <a:r>
              <a:rPr lang="ko-KR" altLang="en-US" sz="1200" dirty="0">
                <a:ea typeface="맑은 고딕" charset="-127"/>
              </a:rPr>
              <a:t>메소드 작성</a:t>
            </a:r>
            <a:endParaRPr lang="en-US" altLang="ko-KR" sz="1200" dirty="0">
              <a:ea typeface="맑은 고딕" charset="-127"/>
            </a:endParaRPr>
          </a:p>
        </p:txBody>
      </p:sp>
      <p:sp>
        <p:nvSpPr>
          <p:cNvPr id="11" name="직사각형 10"/>
          <p:cNvSpPr/>
          <p:nvPr/>
        </p:nvSpPr>
        <p:spPr bwMode="auto">
          <a:xfrm>
            <a:off x="1165052" y="3981450"/>
            <a:ext cx="4219575" cy="720725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 err="1">
                <a:ea typeface="맑은 고딕" charset="-127"/>
              </a:rPr>
              <a:t>PointApp</a:t>
            </a:r>
            <a:r>
              <a:rPr lang="en-US" altLang="ko-KR" sz="1300" b="1" dirty="0">
                <a:ea typeface="맑은 고딕" charset="-127"/>
              </a:rPr>
              <a:t> </a:t>
            </a:r>
            <a:r>
              <a:rPr lang="ko-KR" altLang="en-US" sz="1300" b="1" dirty="0">
                <a:ea typeface="맑은 고딕" charset="-127"/>
              </a:rPr>
              <a:t>클래스 만드세요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ko-KR" sz="1200" dirty="0">
                <a:ea typeface="맑은 고딕" charset="-127"/>
              </a:rPr>
              <a:t>1) draw() </a:t>
            </a:r>
            <a:r>
              <a:rPr lang="ko-KR" altLang="en-US" sz="1200" dirty="0">
                <a:ea typeface="맑은 고딕" charset="-127"/>
              </a:rPr>
              <a:t>메소드를 호출하여 다음과 같이 출력하세요</a:t>
            </a:r>
            <a:endParaRPr lang="en-US" altLang="ko-KR" sz="1200" dirty="0">
              <a:ea typeface="맑은 고딕" charset="-127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101"/>
          <a:stretch>
            <a:fillRect/>
          </a:stretch>
        </p:blipFill>
        <p:spPr bwMode="auto">
          <a:xfrm>
            <a:off x="5422727" y="3989388"/>
            <a:ext cx="3667125" cy="14446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3" name="텍스트 상자 2"/>
          <p:cNvSpPr txBox="1"/>
          <p:nvPr/>
        </p:nvSpPr>
        <p:spPr>
          <a:xfrm>
            <a:off x="5189229" y="1085334"/>
            <a:ext cx="408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7030A0"/>
                </a:solidFill>
              </a:rPr>
              <a:t>Goods </a:t>
            </a:r>
            <a:r>
              <a:rPr kumimoji="1" lang="ko-KR" altLang="en-US" dirty="0">
                <a:solidFill>
                  <a:srgbClr val="7030A0"/>
                </a:solidFill>
              </a:rPr>
              <a:t>예제를 떠올리며 만들어 봅시다</a:t>
            </a:r>
          </a:p>
        </p:txBody>
      </p:sp>
    </p:spTree>
    <p:extLst>
      <p:ext uri="{BB962C8B-B14F-4D97-AF65-F5344CB8AC3E}">
        <p14:creationId xmlns:p14="http://schemas.microsoft.com/office/powerpoint/2010/main" val="9656044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클래스 정의</a:t>
            </a:r>
            <a:r>
              <a:rPr kumimoji="1" lang="en-US" altLang="ko-KR" sz="2000" dirty="0"/>
              <a:t>/</a:t>
            </a:r>
            <a:r>
              <a:rPr kumimoji="1" lang="ko-KR" altLang="en-US" sz="2000" dirty="0"/>
              <a:t>확장 연습</a:t>
            </a:r>
            <a:endParaRPr kumimoji="1" lang="ko-KR" altLang="en-US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977727" y="1930400"/>
            <a:ext cx="8296275" cy="43561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</a:pPr>
            <a:r>
              <a:rPr lang="ko-KR" altLang="en-US" sz="1200">
                <a:ea typeface="맑은 고딕" charset="-127"/>
              </a:rPr>
              <a:t>아래와 같이 클래스를 정의하여 프로그램을 작성하세요</a:t>
            </a:r>
            <a:endParaRPr lang="en-US" altLang="ko-KR" sz="1100">
              <a:ea typeface="맑은 고딕" charset="-127"/>
            </a:endParaRP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>
                <a:ea typeface="맑은 고딕" charset="-127"/>
              </a:rPr>
              <a:t>  </a:t>
            </a:r>
          </a:p>
        </p:txBody>
      </p:sp>
      <p:sp>
        <p:nvSpPr>
          <p:cNvPr id="8" name="직사각형 7"/>
          <p:cNvSpPr/>
          <p:nvPr/>
        </p:nvSpPr>
        <p:spPr bwMode="auto">
          <a:xfrm>
            <a:off x="1172989" y="2578100"/>
            <a:ext cx="4787900" cy="2159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1300" b="1" dirty="0">
                <a:ea typeface="맑은 고딕" charset="-127"/>
              </a:rPr>
              <a:t>Song </a:t>
            </a:r>
            <a:r>
              <a:rPr lang="ko-KR" altLang="en-US" sz="1300" b="1" dirty="0">
                <a:ea typeface="맑은 고딕" charset="-127"/>
              </a:rPr>
              <a:t>클래스를 만드세요 </a:t>
            </a:r>
            <a:br>
              <a:rPr lang="en-US" altLang="ko-KR" sz="1300" b="1" dirty="0">
                <a:ea typeface="맑은 고딕" charset="-127"/>
              </a:rPr>
            </a:br>
            <a:r>
              <a:rPr lang="en-US" altLang="ko-KR" sz="1300" b="1" dirty="0">
                <a:ea typeface="맑은 고딕" charset="-127"/>
              </a:rPr>
              <a:t>Song </a:t>
            </a:r>
            <a:r>
              <a:rPr lang="ko-KR" altLang="en-US" sz="1300" b="1" dirty="0">
                <a:ea typeface="맑은 고딕" charset="-127"/>
              </a:rPr>
              <a:t>클래스는 다음과 같은 필드를 가지고 있습니다</a:t>
            </a:r>
            <a:r>
              <a:rPr lang="en-US" altLang="ko-KR" sz="1300" b="1" dirty="0">
                <a:ea typeface="맑은 고딕" charset="-127"/>
              </a:rPr>
              <a:t>.</a:t>
            </a:r>
            <a:endParaRPr lang="en-US" altLang="ko-KR" sz="1200" dirty="0">
              <a:ea typeface="맑은 고딕" charset="-127"/>
            </a:endParaRP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노래의 제목을 나타내는 </a:t>
            </a:r>
            <a:r>
              <a:rPr lang="en-US" altLang="ko-KR" sz="1200" dirty="0">
                <a:ea typeface="맑은 고딕" charset="-127"/>
              </a:rPr>
              <a:t>title</a:t>
            </a: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가수를 나타내는 </a:t>
            </a:r>
            <a:r>
              <a:rPr lang="en-US" altLang="ko-KR" sz="1200" dirty="0">
                <a:ea typeface="맑은 고딕" charset="-127"/>
              </a:rPr>
              <a:t>artist</a:t>
            </a: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노래가 속한 앨범 제목을 나타내는 </a:t>
            </a:r>
            <a:r>
              <a:rPr lang="en-US" altLang="ko-KR" sz="1200" dirty="0">
                <a:ea typeface="맑은 고딕" charset="-127"/>
              </a:rPr>
              <a:t>album</a:t>
            </a: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노래의 작곡가를 나타내는 </a:t>
            </a:r>
            <a:r>
              <a:rPr lang="en-US" altLang="ko-KR" sz="1200" dirty="0">
                <a:ea typeface="맑은 고딕" charset="-127"/>
              </a:rPr>
              <a:t>composer</a:t>
            </a: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노래가 발표된 연도를 나타내는 </a:t>
            </a:r>
            <a:r>
              <a:rPr lang="en-US" altLang="ko-KR" sz="1200" dirty="0">
                <a:ea typeface="맑은 고딕" charset="-127"/>
              </a:rPr>
              <a:t>year</a:t>
            </a:r>
          </a:p>
          <a:p>
            <a:pPr eaLnBrk="1" hangingPunct="1">
              <a:buFont typeface="Arial" charset="0"/>
              <a:buChar char="•"/>
            </a:pPr>
            <a:r>
              <a:rPr lang="ko-KR" altLang="en-US" sz="1200" dirty="0">
                <a:ea typeface="맑은 고딕" charset="-127"/>
              </a:rPr>
              <a:t>노래가 속한 앨범에서 트랙 번호를 나타내는 </a:t>
            </a:r>
            <a:r>
              <a:rPr lang="en-US" altLang="ko-KR" sz="1200" dirty="0">
                <a:ea typeface="맑은 고딕" charset="-127"/>
              </a:rPr>
              <a:t>track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</a:pPr>
            <a:r>
              <a:rPr lang="en-US" altLang="ko-KR" sz="1200" b="1" dirty="0">
                <a:ea typeface="맑은 고딕" charset="-127"/>
              </a:rPr>
              <a:t>1)</a:t>
            </a:r>
            <a:r>
              <a:rPr lang="ko-KR" altLang="en-US" sz="1200" b="1" dirty="0">
                <a:ea typeface="맑은 고딕" charset="-127"/>
              </a:rPr>
              <a:t>필드의 접근을 제한하고 </a:t>
            </a:r>
            <a:r>
              <a:rPr lang="en-US" altLang="ko-KR" sz="1200" b="1" dirty="0">
                <a:ea typeface="맑은 고딕" charset="-127"/>
              </a:rPr>
              <a:t>getter/setter </a:t>
            </a:r>
            <a:r>
              <a:rPr lang="ko-KR" altLang="en-US" sz="1200" b="1" dirty="0">
                <a:ea typeface="맑은 고딕" charset="-127"/>
              </a:rPr>
              <a:t>메소드를 통해 접근하세요</a:t>
            </a:r>
            <a:r>
              <a:rPr lang="en-US" altLang="ko-KR" sz="1200" b="1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1100" b="1" dirty="0">
                <a:ea typeface="맑은 고딕" charset="-127"/>
              </a:rPr>
              <a:t>2)</a:t>
            </a:r>
            <a:r>
              <a:rPr lang="ko-KR" altLang="en-US" sz="1100" b="1" dirty="0">
                <a:ea typeface="맑은 고딕" charset="-127"/>
              </a:rPr>
              <a:t>노래정보를 출력하는 </a:t>
            </a:r>
            <a:r>
              <a:rPr lang="en-US" altLang="ko-KR" sz="1100" b="1" dirty="0" err="1">
                <a:ea typeface="맑은 고딕" charset="-127"/>
              </a:rPr>
              <a:t>showInfo</a:t>
            </a:r>
            <a:r>
              <a:rPr lang="en-US" altLang="ko-KR" sz="1100" b="1" dirty="0">
                <a:ea typeface="맑은 고딕" charset="-127"/>
              </a:rPr>
              <a:t>()</a:t>
            </a:r>
            <a:r>
              <a:rPr lang="ko-KR" altLang="en-US" sz="1100" b="1" dirty="0">
                <a:ea typeface="맑은 고딕" charset="-127"/>
              </a:rPr>
              <a:t>메소드를 작성하세요</a:t>
            </a:r>
            <a:r>
              <a:rPr lang="en-US" altLang="ko-KR" sz="1100" b="1" dirty="0">
                <a:ea typeface="맑은 고딕" charset="-127"/>
              </a:rPr>
              <a:t>.</a:t>
            </a:r>
          </a:p>
        </p:txBody>
      </p:sp>
      <p:sp>
        <p:nvSpPr>
          <p:cNvPr id="13" name="직사각형 12"/>
          <p:cNvSpPr/>
          <p:nvPr/>
        </p:nvSpPr>
        <p:spPr bwMode="auto">
          <a:xfrm>
            <a:off x="5998989" y="2578100"/>
            <a:ext cx="3195638" cy="971550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 err="1">
                <a:ea typeface="맑은 고딕" charset="-127"/>
              </a:rPr>
              <a:t>SongApp</a:t>
            </a:r>
            <a:r>
              <a:rPr lang="en-US" altLang="ko-KR" sz="1300" b="1" dirty="0">
                <a:ea typeface="맑은 고딕" charset="-127"/>
              </a:rPr>
              <a:t> </a:t>
            </a:r>
            <a:r>
              <a:rPr lang="ko-KR" altLang="en-US" sz="1300" b="1" dirty="0">
                <a:ea typeface="맑은 고딕" charset="-127"/>
              </a:rPr>
              <a:t>클래스 만드세요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spcBef>
                <a:spcPts val="600"/>
              </a:spcBef>
            </a:pPr>
            <a:r>
              <a:rPr lang="en-US" altLang="ko-KR" sz="1200" dirty="0">
                <a:ea typeface="맑은 고딕" charset="-127"/>
              </a:rPr>
              <a:t>1) </a:t>
            </a:r>
            <a:r>
              <a:rPr lang="en-US" altLang="ko-KR" sz="1200" dirty="0" err="1">
                <a:ea typeface="맑은 고딕" charset="-127"/>
              </a:rPr>
              <a:t>showInfo</a:t>
            </a:r>
            <a:r>
              <a:rPr lang="en-US" altLang="ko-KR" sz="1200" dirty="0">
                <a:ea typeface="맑은 고딕" charset="-127"/>
              </a:rPr>
              <a:t>() </a:t>
            </a:r>
            <a:r>
              <a:rPr lang="ko-KR" altLang="en-US" sz="1200" dirty="0">
                <a:ea typeface="맑은 고딕" charset="-127"/>
              </a:rPr>
              <a:t>메소드를 호출하여 다음과 </a:t>
            </a:r>
            <a:br>
              <a:rPr lang="en-US" altLang="ko-KR" sz="1200" dirty="0">
                <a:ea typeface="맑은 고딕" charset="-127"/>
              </a:rPr>
            </a:br>
            <a:r>
              <a:rPr lang="ko-KR" altLang="en-US" sz="1200" dirty="0">
                <a:ea typeface="맑은 고딕" charset="-127"/>
              </a:rPr>
              <a:t>같이 출력하세요</a:t>
            </a:r>
            <a:endParaRPr lang="en-US" altLang="ko-KR" sz="1200" dirty="0">
              <a:ea typeface="맑은 고딕" charset="-127"/>
            </a:endParaRPr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989" y="4845050"/>
            <a:ext cx="5791200" cy="1333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15" name="직사각형 14"/>
          <p:cNvSpPr/>
          <p:nvPr/>
        </p:nvSpPr>
        <p:spPr>
          <a:xfrm>
            <a:off x="1192039" y="5386388"/>
            <a:ext cx="5561013" cy="646112"/>
          </a:xfrm>
          <a:prstGeom prst="rect">
            <a:avLst/>
          </a:prstGeom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ko-KR" altLang="ko-KR" sz="1200">
                <a:ea typeface="맑은 고딕" charset="-127"/>
              </a:rPr>
              <a:t>아이유</a:t>
            </a:r>
            <a:r>
              <a:rPr lang="en-US" altLang="ko-KR" sz="1200">
                <a:ea typeface="맑은 고딕" charset="-127"/>
              </a:rPr>
              <a:t>,</a:t>
            </a:r>
            <a:r>
              <a:rPr lang="ko-KR" altLang="ko-KR" sz="1200">
                <a:ea typeface="맑은 고딕" charset="-127"/>
              </a:rPr>
              <a:t> 좋은날</a:t>
            </a:r>
            <a:r>
              <a:rPr lang="en-US" altLang="ko-KR" sz="1200">
                <a:ea typeface="맑은 고딕" charset="-127"/>
              </a:rPr>
              <a:t> ( Real, 2010, 3</a:t>
            </a:r>
            <a:r>
              <a:rPr lang="ko-KR" altLang="ko-KR" sz="1200">
                <a:ea typeface="맑은 고딕" charset="-127"/>
              </a:rPr>
              <a:t>번</a:t>
            </a:r>
            <a:r>
              <a:rPr lang="en-US" altLang="ko-KR" sz="1200">
                <a:ea typeface="맑은 고딕" charset="-127"/>
              </a:rPr>
              <a:t> track, </a:t>
            </a:r>
            <a:r>
              <a:rPr lang="ko-KR" altLang="ko-KR" sz="1200">
                <a:ea typeface="맑은 고딕" charset="-127"/>
              </a:rPr>
              <a:t>이민수 작곡</a:t>
            </a:r>
            <a:r>
              <a:rPr lang="en-US" altLang="ko-KR" sz="1200">
                <a:ea typeface="맑은 고딕" charset="-127"/>
              </a:rPr>
              <a:t> )</a:t>
            </a:r>
          </a:p>
          <a:p>
            <a:pPr eaLnBrk="1" hangingPunct="1"/>
            <a:r>
              <a:rPr lang="en-US" altLang="ko-KR" sz="1200">
                <a:ea typeface="맑은 고딕" charset="-127"/>
              </a:rPr>
              <a:t>BIGBANG,</a:t>
            </a:r>
            <a:r>
              <a:rPr lang="ko-KR" altLang="ko-KR" sz="1200">
                <a:ea typeface="맑은 고딕" charset="-127"/>
              </a:rPr>
              <a:t> </a:t>
            </a:r>
            <a:r>
              <a:rPr lang="ko-KR" altLang="en-US" sz="1200">
                <a:ea typeface="맑은 고딕" charset="-127"/>
              </a:rPr>
              <a:t>거짓말</a:t>
            </a:r>
            <a:r>
              <a:rPr lang="en-US" altLang="ko-KR" sz="1200">
                <a:ea typeface="맑은 고딕" charset="-127"/>
              </a:rPr>
              <a:t> ( Always, 2007, 2</a:t>
            </a:r>
            <a:r>
              <a:rPr lang="ko-KR" altLang="ko-KR" sz="1200">
                <a:ea typeface="맑은 고딕" charset="-127"/>
              </a:rPr>
              <a:t>번</a:t>
            </a:r>
            <a:r>
              <a:rPr lang="en-US" altLang="ko-KR" sz="1200">
                <a:ea typeface="맑은 고딕" charset="-127"/>
              </a:rPr>
              <a:t> track, G-DRAGON</a:t>
            </a:r>
            <a:r>
              <a:rPr lang="ko-KR" altLang="ko-KR" sz="1200">
                <a:ea typeface="맑은 고딕" charset="-127"/>
              </a:rPr>
              <a:t> 작곡</a:t>
            </a:r>
            <a:r>
              <a:rPr lang="en-US" altLang="ko-KR" sz="1200">
                <a:ea typeface="맑은 고딕" charset="-127"/>
              </a:rPr>
              <a:t> )</a:t>
            </a:r>
          </a:p>
          <a:p>
            <a:pPr eaLnBrk="1" hangingPunct="1"/>
            <a:r>
              <a:rPr lang="ko-KR" altLang="en-US" sz="1200">
                <a:ea typeface="맑은 고딕" charset="-127"/>
              </a:rPr>
              <a:t>버스커버스커</a:t>
            </a:r>
            <a:r>
              <a:rPr lang="en-US" altLang="ko-KR" sz="1200">
                <a:ea typeface="맑은 고딕" charset="-127"/>
              </a:rPr>
              <a:t>,</a:t>
            </a:r>
            <a:r>
              <a:rPr lang="ko-KR" altLang="ko-KR" sz="1200">
                <a:ea typeface="맑은 고딕" charset="-127"/>
              </a:rPr>
              <a:t> </a:t>
            </a:r>
            <a:r>
              <a:rPr lang="ko-KR" altLang="en-US" sz="1200">
                <a:ea typeface="맑은 고딕" charset="-127"/>
              </a:rPr>
              <a:t>벚꽃엔딩</a:t>
            </a:r>
            <a:r>
              <a:rPr lang="en-US" altLang="ko-KR" sz="1200">
                <a:ea typeface="맑은 고딕" charset="-127"/>
              </a:rPr>
              <a:t> (</a:t>
            </a:r>
            <a:r>
              <a:rPr lang="ko-KR" altLang="en-US" sz="1200">
                <a:ea typeface="맑은 고딕" charset="-127"/>
              </a:rPr>
              <a:t>버스커버스커</a:t>
            </a:r>
            <a:r>
              <a:rPr lang="en-US" altLang="ko-KR" sz="1200">
                <a:ea typeface="맑은 고딕" charset="-127"/>
              </a:rPr>
              <a:t>1</a:t>
            </a:r>
            <a:r>
              <a:rPr lang="ko-KR" altLang="en-US" sz="1200">
                <a:ea typeface="맑은 고딕" charset="-127"/>
              </a:rPr>
              <a:t>집</a:t>
            </a:r>
            <a:r>
              <a:rPr lang="en-US" altLang="ko-KR" sz="1200">
                <a:ea typeface="맑은 고딕" charset="-127"/>
              </a:rPr>
              <a:t>, 2012, 4</a:t>
            </a:r>
            <a:r>
              <a:rPr lang="ko-KR" altLang="ko-KR" sz="1200">
                <a:ea typeface="맑은 고딕" charset="-127"/>
              </a:rPr>
              <a:t>번</a:t>
            </a:r>
            <a:r>
              <a:rPr lang="en-US" altLang="ko-KR" sz="1200">
                <a:ea typeface="맑은 고딕" charset="-127"/>
              </a:rPr>
              <a:t> track, </a:t>
            </a:r>
            <a:r>
              <a:rPr lang="ko-KR" altLang="en-US" sz="1200">
                <a:ea typeface="맑은 고딕" charset="-127"/>
              </a:rPr>
              <a:t>장범준</a:t>
            </a:r>
            <a:r>
              <a:rPr lang="ko-KR" altLang="ko-KR" sz="1200">
                <a:ea typeface="맑은 고딕" charset="-127"/>
              </a:rPr>
              <a:t> 작곡</a:t>
            </a:r>
            <a:r>
              <a:rPr lang="en-US" altLang="ko-KR" sz="1200">
                <a:ea typeface="맑은 고딕" charset="-127"/>
              </a:rPr>
              <a:t> )</a:t>
            </a:r>
            <a:endParaRPr lang="ko-KR" altLang="en-US" sz="1200">
              <a:ea typeface="맑은 고딕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5189229" y="1085334"/>
            <a:ext cx="408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>
                <a:solidFill>
                  <a:srgbClr val="7030A0"/>
                </a:solidFill>
              </a:rPr>
              <a:t>Goods </a:t>
            </a:r>
            <a:r>
              <a:rPr kumimoji="1" lang="ko-KR" altLang="en-US" dirty="0">
                <a:solidFill>
                  <a:srgbClr val="7030A0"/>
                </a:solidFill>
              </a:rPr>
              <a:t>예제를 떠올리며 만들어 봅시다</a:t>
            </a:r>
          </a:p>
        </p:txBody>
      </p:sp>
    </p:spTree>
    <p:extLst>
      <p:ext uri="{BB962C8B-B14F-4D97-AF65-F5344CB8AC3E}">
        <p14:creationId xmlns:p14="http://schemas.microsoft.com/office/powerpoint/2010/main" val="833590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5E77ED-9F6A-466A-929C-6DF542AEF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생성자 </a:t>
            </a:r>
            <a:r>
              <a:rPr lang="en-US" altLang="ko-KR" sz="2000" dirty="0"/>
              <a:t>(Constructor)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C619CA-7F99-4274-9E81-DE5E1CF5F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600"/>
              </a:spcBef>
            </a:pPr>
            <a:r>
              <a:rPr lang="en-US" altLang="ko-KR" dirty="0"/>
              <a:t>new </a:t>
            </a:r>
            <a:r>
              <a:rPr lang="ko-KR" altLang="en-US" dirty="0"/>
              <a:t>연산자와 같이 사용되어 클래스로부터 객체를 생성할 때 호출되고 객체의 초기화를 담당 한다</a:t>
            </a:r>
            <a:r>
              <a:rPr lang="en-US" altLang="ko-KR" dirty="0"/>
              <a:t>. </a:t>
            </a:r>
          </a:p>
          <a:p>
            <a:pPr>
              <a:spcBef>
                <a:spcPts val="600"/>
              </a:spcBef>
            </a:pPr>
            <a:r>
              <a:rPr lang="ko-KR" altLang="en-US" dirty="0"/>
              <a:t>생성자를 실행 시키지 않고 클래스로부터 객체를 만들 수 없다</a:t>
            </a:r>
            <a:r>
              <a:rPr lang="en-US" altLang="ko-KR" dirty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/>
              <a:t>생성자가 성공적으로 실행되면 </a:t>
            </a:r>
            <a:r>
              <a:rPr lang="en-US" altLang="ko-KR" dirty="0"/>
              <a:t>JVM</a:t>
            </a:r>
            <a:r>
              <a:rPr lang="ko-KR" altLang="en-US" dirty="0"/>
              <a:t>의 </a:t>
            </a:r>
            <a:r>
              <a:rPr lang="en-US" altLang="ko-KR" dirty="0"/>
              <a:t>Heap</a:t>
            </a:r>
            <a:r>
              <a:rPr lang="ko-KR" altLang="en-US" dirty="0"/>
              <a:t>영역에 객체가 생성되고 객체의 참조 값이 참조변수에 저장</a:t>
            </a:r>
            <a:br>
              <a:rPr lang="en-US" altLang="ko-KR" dirty="0"/>
            </a:br>
            <a:r>
              <a:rPr lang="ko-KR" altLang="en-US" dirty="0"/>
              <a:t>된다</a:t>
            </a:r>
            <a:r>
              <a:rPr lang="en-US" altLang="ko-KR" dirty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/>
              <a:t>몇 가지 조건을 제외하면 메소드와 같다</a:t>
            </a:r>
            <a:r>
              <a:rPr lang="en-US" altLang="ko-KR" dirty="0"/>
              <a:t>.</a:t>
            </a:r>
          </a:p>
          <a:p>
            <a:pPr>
              <a:spcBef>
                <a:spcPts val="600"/>
              </a:spcBef>
            </a:pPr>
            <a:r>
              <a:rPr lang="ko-KR" altLang="en-US" dirty="0"/>
              <a:t>모든 클래스에는 반드시 하나 이상의 생성자가 있어야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1778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60A09-A14B-4842-927E-BF9E51EB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생성자 </a:t>
            </a:r>
            <a:r>
              <a:rPr lang="en-US" altLang="ko-KR" sz="2000" dirty="0"/>
              <a:t>(Constructor)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B93D13-1EA2-4BE5-979C-9C0E7AEA8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생성자의 정의</a:t>
            </a:r>
            <a:endParaRPr lang="en-US" altLang="ko-KR" dirty="0"/>
          </a:p>
          <a:p>
            <a:pPr lvl="1"/>
            <a:r>
              <a:rPr lang="ko-KR" altLang="en-US" dirty="0"/>
              <a:t>생성자의 이름은 클래스와 같아야 한다</a:t>
            </a:r>
            <a:endParaRPr lang="en-US" altLang="ko-KR" dirty="0"/>
          </a:p>
          <a:p>
            <a:pPr lvl="1"/>
            <a:r>
              <a:rPr lang="ko-KR" altLang="en-US" dirty="0"/>
              <a:t>생성자의 리턴 값은 없다</a:t>
            </a:r>
            <a:r>
              <a:rPr lang="en-US" altLang="ko-KR" dirty="0"/>
              <a:t>. (</a:t>
            </a:r>
            <a:r>
              <a:rPr lang="ko-KR" altLang="en-US" dirty="0"/>
              <a:t>하지만 </a:t>
            </a:r>
            <a:r>
              <a:rPr lang="en-US" altLang="ko-KR" dirty="0"/>
              <a:t>void</a:t>
            </a:r>
            <a:r>
              <a:rPr lang="ko-KR" altLang="en-US" dirty="0"/>
              <a:t>를 쓰지 않는다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모서리가 둥근 직사각형 7">
            <a:extLst>
              <a:ext uri="{FF2B5EF4-FFF2-40B4-BE49-F238E27FC236}">
                <a16:creationId xmlns:a16="http://schemas.microsoft.com/office/drawing/2014/main" id="{40BA7DCA-7A69-486C-B42B-37702A229111}"/>
              </a:ext>
            </a:extLst>
          </p:cNvPr>
          <p:cNvSpPr/>
          <p:nvPr/>
        </p:nvSpPr>
        <p:spPr>
          <a:xfrm>
            <a:off x="1099965" y="3628362"/>
            <a:ext cx="3881437" cy="2413000"/>
          </a:xfrm>
          <a:prstGeom prst="roundRect">
            <a:avLst>
              <a:gd name="adj" fmla="val 3878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latinLnBrk="0">
              <a:lnSpc>
                <a:spcPct val="120000"/>
              </a:lnSpc>
              <a:defRPr/>
            </a:pPr>
            <a:endParaRPr lang="en-US" altLang="ko-KR" sz="1600">
              <a:solidFill>
                <a:schemeClr val="tx1"/>
              </a:solidFill>
              <a:latin typeface="+mn-ea"/>
            </a:endParaRPr>
          </a:p>
          <a:p>
            <a:pPr algn="just">
              <a:defRPr/>
            </a:pPr>
            <a:r>
              <a:rPr lang="ko-KR" altLang="en-US" sz="1400" b="1" err="1">
                <a:solidFill>
                  <a:schemeClr val="tx1"/>
                </a:solidFill>
                <a:latin typeface="+mn-ea"/>
              </a:rPr>
              <a:t>접근자</a:t>
            </a:r>
            <a:r>
              <a:rPr lang="ko-KR" altLang="en-US" sz="1400" b="1">
                <a:solidFill>
                  <a:schemeClr val="tx1"/>
                </a:solidFill>
                <a:latin typeface="+mn-ea"/>
              </a:rPr>
              <a:t> 클래스이름 </a:t>
            </a:r>
            <a:r>
              <a:rPr lang="en-US" altLang="ko-KR" sz="1400" b="1">
                <a:solidFill>
                  <a:schemeClr val="tx1"/>
                </a:solidFill>
                <a:latin typeface="+mn-ea"/>
              </a:rPr>
              <a:t>( </a:t>
            </a:r>
            <a:r>
              <a:rPr lang="ko-KR" altLang="en-US" sz="1400" b="1" err="1">
                <a:solidFill>
                  <a:schemeClr val="tx1"/>
                </a:solidFill>
                <a:latin typeface="+mn-ea"/>
              </a:rPr>
              <a:t>파라미터</a:t>
            </a:r>
            <a:r>
              <a:rPr lang="ko-KR" altLang="en-US" sz="1400" b="1">
                <a:solidFill>
                  <a:schemeClr val="tx1"/>
                </a:solidFill>
                <a:latin typeface="+mn-ea"/>
              </a:rPr>
              <a:t> </a:t>
            </a:r>
            <a:r>
              <a:rPr lang="en-US" altLang="ko-KR" sz="1400" b="1">
                <a:solidFill>
                  <a:schemeClr val="tx1"/>
                </a:solidFill>
                <a:latin typeface="+mn-ea"/>
              </a:rPr>
              <a:t>) {</a:t>
            </a:r>
          </a:p>
          <a:p>
            <a:pPr algn="just">
              <a:defRPr/>
            </a:pPr>
            <a:r>
              <a:rPr lang="en-US" altLang="ko-KR" sz="1400" b="1">
                <a:solidFill>
                  <a:schemeClr val="tx1"/>
                </a:solidFill>
                <a:latin typeface="+mn-ea"/>
              </a:rPr>
              <a:t>   </a:t>
            </a:r>
          </a:p>
          <a:p>
            <a:pPr algn="just">
              <a:defRPr/>
            </a:pPr>
            <a:r>
              <a:rPr lang="en-US" altLang="ko-KR" sz="1400" b="1">
                <a:solidFill>
                  <a:schemeClr val="tx1"/>
                </a:solidFill>
                <a:latin typeface="+mn-ea"/>
              </a:rPr>
              <a:t>     // </a:t>
            </a:r>
            <a:r>
              <a:rPr lang="ko-KR" altLang="en-US" sz="1400" b="1" err="1">
                <a:solidFill>
                  <a:schemeClr val="tx1"/>
                </a:solidFill>
                <a:latin typeface="+mn-ea"/>
              </a:rPr>
              <a:t>인스턴스</a:t>
            </a:r>
            <a:r>
              <a:rPr lang="ko-KR" altLang="en-US" sz="1400" b="1">
                <a:solidFill>
                  <a:schemeClr val="tx1"/>
                </a:solidFill>
                <a:latin typeface="+mn-ea"/>
              </a:rPr>
              <a:t> 생성시 수행할 코드</a:t>
            </a:r>
            <a:endParaRPr lang="en-US" altLang="ko-KR" sz="1400" b="1">
              <a:solidFill>
                <a:schemeClr val="tx1"/>
              </a:solidFill>
              <a:latin typeface="+mn-ea"/>
            </a:endParaRPr>
          </a:p>
          <a:p>
            <a:pPr algn="just">
              <a:defRPr/>
            </a:pPr>
            <a:r>
              <a:rPr lang="en-US" altLang="ko-KR" sz="1400" b="1">
                <a:solidFill>
                  <a:schemeClr val="tx1"/>
                </a:solidFill>
                <a:latin typeface="+mn-ea"/>
              </a:rPr>
              <a:t>     // </a:t>
            </a:r>
            <a:r>
              <a:rPr lang="ko-KR" altLang="en-US" sz="1400" b="1">
                <a:solidFill>
                  <a:schemeClr val="tx1"/>
                </a:solidFill>
                <a:latin typeface="+mn-ea"/>
              </a:rPr>
              <a:t>주로 </a:t>
            </a:r>
            <a:r>
              <a:rPr lang="ko-KR" altLang="en-US" sz="1400" b="1" err="1">
                <a:solidFill>
                  <a:schemeClr val="tx1"/>
                </a:solidFill>
                <a:latin typeface="+mn-ea"/>
              </a:rPr>
              <a:t>인스턴스</a:t>
            </a:r>
            <a:r>
              <a:rPr lang="ko-KR" altLang="en-US" sz="1400" b="1">
                <a:solidFill>
                  <a:schemeClr val="tx1"/>
                </a:solidFill>
                <a:latin typeface="+mn-ea"/>
              </a:rPr>
              <a:t> 변수의 초기화 코드</a:t>
            </a:r>
            <a:endParaRPr lang="en-US" altLang="ko-KR" sz="1400" b="1">
              <a:solidFill>
                <a:schemeClr val="tx1"/>
              </a:solidFill>
              <a:latin typeface="+mn-ea"/>
            </a:endParaRPr>
          </a:p>
          <a:p>
            <a:pPr algn="just">
              <a:defRPr/>
            </a:pPr>
            <a:endParaRPr lang="en-US" altLang="ko-KR" sz="1400" b="1">
              <a:solidFill>
                <a:schemeClr val="tx1"/>
              </a:solidFill>
              <a:latin typeface="+mn-ea"/>
            </a:endParaRPr>
          </a:p>
          <a:p>
            <a:pPr algn="just">
              <a:defRPr/>
            </a:pPr>
            <a:r>
              <a:rPr lang="en-US" altLang="ko-KR" sz="1400" b="1">
                <a:solidFill>
                  <a:schemeClr val="tx1"/>
                </a:solidFill>
                <a:latin typeface="+mn-ea"/>
              </a:rPr>
              <a:t>}</a:t>
            </a:r>
          </a:p>
        </p:txBody>
      </p:sp>
      <p:sp>
        <p:nvSpPr>
          <p:cNvPr id="7" name="모서리가 둥근 직사각형 14">
            <a:extLst>
              <a:ext uri="{FF2B5EF4-FFF2-40B4-BE49-F238E27FC236}">
                <a16:creationId xmlns:a16="http://schemas.microsoft.com/office/drawing/2014/main" id="{F7E32EDD-EFB3-4142-BD7F-AA9AA0907DE3}"/>
              </a:ext>
            </a:extLst>
          </p:cNvPr>
          <p:cNvSpPr/>
          <p:nvPr/>
        </p:nvSpPr>
        <p:spPr>
          <a:xfrm>
            <a:off x="5117927" y="3628362"/>
            <a:ext cx="4805006" cy="2413000"/>
          </a:xfrm>
          <a:prstGeom prst="roundRect">
            <a:avLst>
              <a:gd name="adj" fmla="val 2277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endParaRPr lang="en-US" altLang="ko-KR" sz="1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Goods {</a:t>
            </a:r>
          </a:p>
          <a:p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Goods() {</a:t>
            </a:r>
          </a:p>
          <a:p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        // 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초기화 코드 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b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Goods(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name, </a:t>
            </a:r>
            <a:r>
              <a:rPr lang="en-US" altLang="ko-K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price ) {</a:t>
            </a:r>
          </a:p>
          <a:p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        // 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초기화 코드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b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382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E209D6-43C0-4835-8126-295B6D036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생성자 </a:t>
            </a:r>
            <a:r>
              <a:rPr lang="en-US" altLang="ko-KR" sz="2000" dirty="0"/>
              <a:t>(Constructor)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9CFC608-E948-4EA3-BBE3-F77D76D1B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기본 생성자</a:t>
            </a:r>
            <a:endParaRPr lang="en-US" altLang="ko-KR" dirty="0"/>
          </a:p>
          <a:p>
            <a:pPr lvl="1"/>
            <a:r>
              <a:rPr lang="ko-KR" altLang="en-US" dirty="0"/>
              <a:t>매개 변수가 없는 생성자</a:t>
            </a:r>
            <a:endParaRPr lang="en-US" altLang="ko-KR" dirty="0"/>
          </a:p>
          <a:p>
            <a:pPr lvl="1"/>
            <a:r>
              <a:rPr lang="ko-KR" altLang="en-US" dirty="0"/>
              <a:t>클래스에 생성자가 하나도 없으면 컴파일러가 기본 생성자를 추가한다</a:t>
            </a:r>
            <a:endParaRPr lang="en-US" altLang="ko-KR" dirty="0"/>
          </a:p>
          <a:p>
            <a:pPr lvl="1"/>
            <a:r>
              <a:rPr lang="ko-KR" altLang="en-US" dirty="0"/>
              <a:t>생성자는 필요에 따라 여러 개 작성할 수 있다</a:t>
            </a:r>
            <a:r>
              <a:rPr lang="en-US" altLang="ko-KR" dirty="0"/>
              <a:t>.</a:t>
            </a:r>
          </a:p>
        </p:txBody>
      </p:sp>
      <p:sp>
        <p:nvSpPr>
          <p:cNvPr id="4" name="모서리가 둥근 직사각형 14">
            <a:extLst>
              <a:ext uri="{FF2B5EF4-FFF2-40B4-BE49-F238E27FC236}">
                <a16:creationId xmlns:a16="http://schemas.microsoft.com/office/drawing/2014/main" id="{A9429CF1-4CA7-4F2E-84FF-8354C48FB2CF}"/>
              </a:ext>
            </a:extLst>
          </p:cNvPr>
          <p:cNvSpPr/>
          <p:nvPr/>
        </p:nvSpPr>
        <p:spPr>
          <a:xfrm>
            <a:off x="5119515" y="4385599"/>
            <a:ext cx="4154487" cy="1655763"/>
          </a:xfrm>
          <a:prstGeom prst="roundRect">
            <a:avLst>
              <a:gd name="adj" fmla="val 2277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Goods {</a:t>
            </a:r>
          </a:p>
          <a:p>
            <a:endParaRPr lang="en-US" altLang="ko-K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Goods() {</a:t>
            </a:r>
          </a:p>
          <a:p>
            <a:r>
              <a:rPr lang="en-US" altLang="ko-KR" sz="1400" dirty="0">
                <a:solidFill>
                  <a:srgbClr val="008000"/>
                </a:solidFill>
                <a:latin typeface="Consolas" panose="020B0609020204030204" pitchFamily="49" charset="0"/>
              </a:rPr>
              <a:t>        // </a:t>
            </a:r>
            <a:r>
              <a:rPr lang="ko-KR" altLang="en-US" sz="1400" dirty="0">
                <a:solidFill>
                  <a:srgbClr val="008000"/>
                </a:solidFill>
                <a:latin typeface="Consolas" panose="020B0609020204030204" pitchFamily="49" charset="0"/>
              </a:rPr>
              <a:t>초기화 코드 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7567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400" dirty="0"/>
              <a:t>:</a:t>
            </a:r>
            <a:r>
              <a:rPr kumimoji="1" lang="ko-KR" altLang="en-US" sz="2400" dirty="0"/>
              <a:t> 클래스 정의</a:t>
            </a:r>
            <a:r>
              <a:rPr kumimoji="1" lang="en-US" altLang="ko-KR" sz="2400" dirty="0"/>
              <a:t>/</a:t>
            </a:r>
            <a:r>
              <a:rPr kumimoji="1" lang="ko-KR" altLang="en-US" sz="2400" dirty="0"/>
              <a:t>확장 연습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직사각형 3"/>
          <p:cNvSpPr/>
          <p:nvPr/>
        </p:nvSpPr>
        <p:spPr bwMode="auto">
          <a:xfrm>
            <a:off x="977727" y="2160589"/>
            <a:ext cx="8296275" cy="12954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en-US" altLang="ko-KR" sz="1200">
                <a:ea typeface="맑은 고딕" charset="-127"/>
              </a:rPr>
              <a:t>Goods </a:t>
            </a:r>
            <a:r>
              <a:rPr lang="ko-KR" altLang="en-US" sz="1200">
                <a:ea typeface="맑은 고딕" charset="-127"/>
              </a:rPr>
              <a:t>클래스에서 생성되는 모든 필드 초기화 하는 생성자를 정의합니다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ko-KR" altLang="en-US" sz="1200">
                <a:ea typeface="맑은 고딕" charset="-127"/>
              </a:rPr>
              <a:t>오류가 발생하면 오류가 발생하는 원인을 생각해 보세요</a:t>
            </a:r>
            <a:r>
              <a:rPr lang="en-US" altLang="ko-KR" sz="1200">
                <a:ea typeface="맑은 고딕" charset="-127"/>
              </a:rPr>
              <a:t>.</a:t>
            </a: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ko-KR" altLang="en-US" sz="1200">
                <a:ea typeface="맑은 고딕" charset="-127"/>
              </a:rPr>
              <a:t>생성자 오버로딩을 확인합니다</a:t>
            </a:r>
            <a:r>
              <a:rPr lang="en-US" altLang="ko-KR" sz="1200">
                <a:ea typeface="맑은 고딕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 bwMode="auto">
          <a:xfrm>
            <a:off x="977727" y="3887789"/>
            <a:ext cx="8296275" cy="75565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en-US" altLang="ko-KR" sz="1200">
                <a:ea typeface="맑은 고딕" charset="-127"/>
              </a:rPr>
              <a:t>Point </a:t>
            </a:r>
            <a:r>
              <a:rPr lang="ko-KR" altLang="en-US" sz="1200">
                <a:ea typeface="맑은 고딕" charset="-127"/>
              </a:rPr>
              <a:t>클래스의 기본 생성자와 모든 필드를 초기화 할 수 있는 생성자를 작성하고 테스트 합니다</a:t>
            </a:r>
            <a:r>
              <a:rPr lang="en-US" altLang="ko-KR" sz="1200">
                <a:ea typeface="맑은 고딕" charset="-127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 bwMode="auto">
          <a:xfrm>
            <a:off x="977727" y="5148264"/>
            <a:ext cx="8296275" cy="75565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en-US" altLang="ko-KR" sz="1200">
                <a:ea typeface="맑은 고딕" charset="-127"/>
              </a:rPr>
              <a:t>Song </a:t>
            </a:r>
            <a:r>
              <a:rPr lang="ko-KR" altLang="en-US" sz="1200">
                <a:ea typeface="맑은 고딕" charset="-127"/>
              </a:rPr>
              <a:t>클래스의 기본 생성자와 모든 필드를 초기화 할 수 있는 생성자를 작성하고 테스트 합니다</a:t>
            </a:r>
            <a:r>
              <a:rPr lang="en-US" altLang="ko-KR" sz="1200">
                <a:ea typeface="맑은 고딕" charset="-127"/>
              </a:rPr>
              <a:t>.</a:t>
            </a:r>
          </a:p>
        </p:txBody>
      </p:sp>
      <p:sp>
        <p:nvSpPr>
          <p:cNvPr id="7" name="텍스트 상자 6"/>
          <p:cNvSpPr txBox="1"/>
          <p:nvPr/>
        </p:nvSpPr>
        <p:spPr>
          <a:xfrm>
            <a:off x="676688" y="33168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6251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6301C6-D2D8-4136-919E-22E6EB447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this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C998683-0BD7-4C3A-A1FB-3366B497F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this</a:t>
            </a:r>
            <a:r>
              <a:rPr lang="ko-KR" altLang="en-US" dirty="0"/>
              <a:t> 키워드는 메서드 호출을 받는 객체를 의미한다</a:t>
            </a:r>
            <a:endParaRPr lang="en-US" altLang="ko-KR" dirty="0"/>
          </a:p>
          <a:p>
            <a:r>
              <a:rPr lang="ko-KR" altLang="en-US" dirty="0"/>
              <a:t>현재 사용중인 객체 그 자체를 의미한다</a:t>
            </a:r>
            <a:endParaRPr lang="en-US" altLang="ko-KR" dirty="0"/>
          </a:p>
          <a:p>
            <a:r>
              <a:rPr lang="en-US" altLang="ko-KR" dirty="0"/>
              <a:t>this()</a:t>
            </a:r>
            <a:r>
              <a:rPr lang="ko-KR" altLang="en-US" dirty="0"/>
              <a:t>는 클래스의 한 생성자에서 다른 생성자를 호출할 때 사용할 수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 bwMode="auto">
          <a:xfrm>
            <a:off x="677334" y="3739487"/>
            <a:ext cx="8296275" cy="125888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[</a:t>
            </a:r>
            <a:r>
              <a:rPr lang="ko-KR" altLang="en-US" sz="1300" b="1" dirty="0">
                <a:ea typeface="맑은 고딕" charset="-127"/>
              </a:rPr>
              <a:t>문제</a:t>
            </a:r>
            <a:r>
              <a:rPr lang="en-US" altLang="ko-KR" sz="1300" b="1" dirty="0">
                <a:ea typeface="맑은 고딕" charset="-127"/>
              </a:rPr>
              <a:t>]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en-US" altLang="ko-KR" sz="1200" dirty="0">
                <a:ea typeface="맑은 고딕" charset="-127"/>
              </a:rPr>
              <a:t>Goods </a:t>
            </a:r>
            <a:r>
              <a:rPr lang="ko-KR" altLang="en-US" sz="1200" dirty="0">
                <a:ea typeface="맑은 고딕" charset="-127"/>
              </a:rPr>
              <a:t>클래스에서 이름만 입력 받아 초기화하는 생성자를 오버로딩합니다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ko-KR" altLang="en-US" sz="1200" dirty="0">
                <a:ea typeface="맑은 고딕" charset="-127"/>
              </a:rPr>
              <a:t> 모든 필드 입력 생성자에서 이 생성자를 호출하도록 합니다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ko-KR" altLang="en-US" sz="1200" dirty="0">
                <a:ea typeface="맑은 고딕" charset="-127"/>
              </a:rPr>
              <a:t>이 생성자에서 다른 생성자를 호출하도록 합니다</a:t>
            </a:r>
            <a:r>
              <a:rPr lang="en-US" altLang="ko-KR" sz="1200" dirty="0">
                <a:ea typeface="맑은 고딕" charset="-127"/>
              </a:rPr>
              <a:t>.</a:t>
            </a:r>
          </a:p>
        </p:txBody>
      </p:sp>
      <p:sp>
        <p:nvSpPr>
          <p:cNvPr id="5" name="직사각형 4"/>
          <p:cNvSpPr/>
          <p:nvPr/>
        </p:nvSpPr>
        <p:spPr bwMode="auto">
          <a:xfrm>
            <a:off x="677333" y="5228563"/>
            <a:ext cx="8296275" cy="1042988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[</a:t>
            </a:r>
            <a:r>
              <a:rPr lang="ko-KR" altLang="en-US" sz="1300" b="1" dirty="0">
                <a:ea typeface="맑은 고딕" charset="-127"/>
              </a:rPr>
              <a:t>문제</a:t>
            </a:r>
            <a:r>
              <a:rPr lang="en-US" altLang="ko-KR" sz="1300" b="1" dirty="0">
                <a:ea typeface="맑은 고딕" charset="-127"/>
              </a:rPr>
              <a:t>]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en-US" altLang="ko-KR" sz="1200" dirty="0">
                <a:ea typeface="맑은 고딕" charset="-127"/>
              </a:rPr>
              <a:t>Song </a:t>
            </a:r>
            <a:r>
              <a:rPr lang="ko-KR" altLang="en-US" sz="1200" dirty="0">
                <a:ea typeface="맑은 고딕" charset="-127"/>
              </a:rPr>
              <a:t>클래스에서 노래 제목과 가수만 입력 받아 필드를 초기화하는 생성자를 하나 더 오버로딩 합니다</a:t>
            </a:r>
            <a:r>
              <a:rPr lang="en-US" altLang="ko-KR" sz="1200" dirty="0">
                <a:ea typeface="맑은 고딕" charset="-127"/>
              </a:rPr>
              <a:t>.</a:t>
            </a:r>
          </a:p>
          <a:p>
            <a:pPr eaLnBrk="1" hangingPunct="1">
              <a:lnSpc>
                <a:spcPct val="150000"/>
              </a:lnSpc>
              <a:buFontTx/>
              <a:buAutoNum type="arabicParenR"/>
            </a:pPr>
            <a:r>
              <a:rPr lang="ko-KR" altLang="en-US" sz="1200" dirty="0">
                <a:ea typeface="맑은 고딕" charset="-127"/>
              </a:rPr>
              <a:t>모든 필드  입력 생성자에서 이 생성자를 호출하도록 합니다</a:t>
            </a:r>
            <a:r>
              <a:rPr lang="en-US" altLang="ko-KR" sz="1200" dirty="0">
                <a:ea typeface="맑은 고딕" charset="-127"/>
              </a:rPr>
              <a:t>..</a:t>
            </a:r>
          </a:p>
        </p:txBody>
      </p:sp>
      <p:sp>
        <p:nvSpPr>
          <p:cNvPr id="6" name="텍스트 상자 5"/>
          <p:cNvSpPr txBox="1"/>
          <p:nvPr/>
        </p:nvSpPr>
        <p:spPr>
          <a:xfrm>
            <a:off x="376941" y="45139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90782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08D98-54E4-4DF6-8ABA-3FD03F4B1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method overloading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00B846-7D68-47FD-927A-16E79A39B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하나의 클래스에 같은 이름의 메서드가 여러 개 존재할 수 있다</a:t>
            </a:r>
            <a:endParaRPr lang="en-US" altLang="ko-KR" dirty="0"/>
          </a:p>
          <a:p>
            <a:r>
              <a:rPr lang="ko-KR" altLang="en-US" dirty="0"/>
              <a:t>각 메서드들은 매개변수 타입</a:t>
            </a:r>
            <a:r>
              <a:rPr lang="en-US" altLang="ko-KR" dirty="0"/>
              <a:t>, </a:t>
            </a:r>
            <a:r>
              <a:rPr lang="ko-KR" altLang="en-US" dirty="0"/>
              <a:t>개수</a:t>
            </a:r>
            <a:r>
              <a:rPr lang="en-US" altLang="ko-KR" dirty="0"/>
              <a:t>, </a:t>
            </a:r>
            <a:r>
              <a:rPr lang="ko-KR" altLang="en-US" dirty="0"/>
              <a:t>그리고 순서가 다른 형태로 구별된다</a:t>
            </a:r>
            <a:endParaRPr lang="en-US" altLang="ko-KR" dirty="0"/>
          </a:p>
        </p:txBody>
      </p:sp>
      <p:sp>
        <p:nvSpPr>
          <p:cNvPr id="4" name="직사각형 3"/>
          <p:cNvSpPr/>
          <p:nvPr/>
        </p:nvSpPr>
        <p:spPr bwMode="auto">
          <a:xfrm>
            <a:off x="677334" y="3897313"/>
            <a:ext cx="8296275" cy="8636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[</a:t>
            </a:r>
            <a:r>
              <a:rPr lang="ko-KR" altLang="en-US" sz="1300" b="1" dirty="0">
                <a:ea typeface="맑은 고딕" charset="-127"/>
              </a:rPr>
              <a:t>문제</a:t>
            </a:r>
            <a:r>
              <a:rPr lang="en-US" altLang="ko-KR" sz="1300" b="1" dirty="0">
                <a:ea typeface="맑은 고딕" charset="-127"/>
              </a:rPr>
              <a:t>]</a:t>
            </a:r>
            <a:endParaRPr lang="en-US" altLang="ko-KR" sz="1400" dirty="0">
              <a:ea typeface="맑은 고딕" charset="-127"/>
            </a:endParaRPr>
          </a:p>
          <a:p>
            <a:pPr eaLnBrk="1" hangingPunct="1">
              <a:buFontTx/>
              <a:buAutoNum type="arabicParenR"/>
            </a:pPr>
            <a:r>
              <a:rPr lang="en-US" altLang="ko-KR" sz="1200" dirty="0">
                <a:ea typeface="맑은 고딕" charset="-127"/>
              </a:rPr>
              <a:t>Point </a:t>
            </a:r>
            <a:r>
              <a:rPr lang="ko-KR" altLang="en-US" sz="1200" dirty="0">
                <a:ea typeface="맑은 고딕" charset="-127"/>
              </a:rPr>
              <a:t>클래스에 점을 안보일 수 있는 기능까지 추가된 </a:t>
            </a:r>
            <a:r>
              <a:rPr lang="en-US" altLang="ko-KR" sz="1200" dirty="0">
                <a:ea typeface="맑은 고딕" charset="-127"/>
              </a:rPr>
              <a:t>draw() </a:t>
            </a:r>
            <a:r>
              <a:rPr lang="ko-KR" altLang="en-US" sz="1200" dirty="0">
                <a:ea typeface="맑은 고딕" charset="-127"/>
              </a:rPr>
              <a:t>메소드를 하나 더 추가하고</a:t>
            </a:r>
            <a:r>
              <a:rPr lang="en-US" altLang="ko-KR" sz="1200" dirty="0">
                <a:ea typeface="맑은 고딕" charset="-127"/>
              </a:rPr>
              <a:t> </a:t>
            </a:r>
            <a:r>
              <a:rPr lang="ko-KR" altLang="en-US" sz="1200" dirty="0">
                <a:ea typeface="맑은 고딕" charset="-127"/>
              </a:rPr>
              <a:t>아래 실행결과가</a:t>
            </a:r>
            <a:br>
              <a:rPr lang="en-US" altLang="ko-KR" sz="1200" dirty="0">
                <a:ea typeface="맑은 고딕" charset="-127"/>
              </a:rPr>
            </a:br>
            <a:r>
              <a:rPr lang="ko-KR" altLang="en-US" sz="1200" dirty="0">
                <a:ea typeface="맑은 고딕" charset="-127"/>
              </a:rPr>
              <a:t>나도록 테스트 하세요</a:t>
            </a:r>
            <a:endParaRPr lang="en-US" altLang="ko-KR" sz="1200" dirty="0">
              <a:ea typeface="맑은 고딕" charset="-127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4803775"/>
            <a:ext cx="3505200" cy="15906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1030288" y="2951161"/>
            <a:ext cx="5329237" cy="339725"/>
          </a:xfrm>
          <a:prstGeom prst="rect">
            <a:avLst/>
          </a:prstGeom>
        </p:spPr>
        <p:txBody>
          <a:bodyPr>
            <a:spAutoFit/>
          </a:bodyPr>
          <a:lstStyle>
            <a:lvl1pPr marL="342900" indent="-3429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※ </a:t>
            </a:r>
            <a:r>
              <a:rPr lang="ko-KR" altLang="en-US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메소드 시그너쳐</a:t>
            </a:r>
            <a:r>
              <a:rPr lang="en-US" altLang="ko-KR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(Signature) : </a:t>
            </a:r>
            <a:r>
              <a:rPr lang="ko-KR" altLang="en-US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메쏘드 인자의 타입</a:t>
            </a:r>
            <a:r>
              <a:rPr lang="en-US" altLang="ko-KR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,</a:t>
            </a:r>
            <a:r>
              <a:rPr lang="ko-KR" altLang="en-US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 개수</a:t>
            </a:r>
            <a:r>
              <a:rPr lang="en-US" altLang="ko-KR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,</a:t>
            </a:r>
            <a:r>
              <a:rPr lang="ko-KR" altLang="en-US" sz="1600" b="1" dirty="0">
                <a:solidFill>
                  <a:srgbClr val="E46C0A"/>
                </a:solidFill>
                <a:latin typeface="휴먼매직체" charset="0"/>
                <a:ea typeface="휴먼매직체" charset="0"/>
              </a:rPr>
              <a:t> 순서</a:t>
            </a:r>
          </a:p>
        </p:txBody>
      </p:sp>
      <p:sp>
        <p:nvSpPr>
          <p:cNvPr id="6" name="텍스트상자 5">
            <a:extLst>
              <a:ext uri="{FF2B5EF4-FFF2-40B4-BE49-F238E27FC236}">
                <a16:creationId xmlns:a16="http://schemas.microsoft.com/office/drawing/2014/main" id="{EDCFEB78-D582-AC48-B5F5-0F27088A13AB}"/>
              </a:ext>
            </a:extLst>
          </p:cNvPr>
          <p:cNvSpPr txBox="1"/>
          <p:nvPr/>
        </p:nvSpPr>
        <p:spPr>
          <a:xfrm>
            <a:off x="5270500" y="1211305"/>
            <a:ext cx="4384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>
                <a:solidFill>
                  <a:srgbClr val="7030A0"/>
                </a:solidFill>
              </a:rPr>
              <a:t>반환값이 다른 것은 오버로딩이 아닙니다</a:t>
            </a:r>
          </a:p>
        </p:txBody>
      </p:sp>
    </p:spTree>
    <p:extLst>
      <p:ext uri="{BB962C8B-B14F-4D97-AF65-F5344CB8AC3E}">
        <p14:creationId xmlns:p14="http://schemas.microsoft.com/office/powerpoint/2010/main" val="11466819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직사각형 3"/>
          <p:cNvSpPr/>
          <p:nvPr/>
        </p:nvSpPr>
        <p:spPr bwMode="auto">
          <a:xfrm>
            <a:off x="977727" y="2160589"/>
            <a:ext cx="8296275" cy="1800225"/>
          </a:xfrm>
          <a:prstGeom prst="rect">
            <a:avLst/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ko-KR" altLang="en-US" sz="900">
                <a:ea typeface="맑은 고딕" charset="-127"/>
              </a:rPr>
              <a:t>아래 </a:t>
            </a:r>
            <a:r>
              <a:rPr lang="en-US" altLang="ko-KR" sz="900">
                <a:ea typeface="맑은 고딕" charset="-127"/>
              </a:rPr>
              <a:t>TV </a:t>
            </a:r>
            <a:r>
              <a:rPr lang="ko-KR" altLang="en-US" sz="900">
                <a:ea typeface="맑은 고딕" charset="-127"/>
              </a:rPr>
              <a:t>클래스의 </a:t>
            </a:r>
            <a:r>
              <a:rPr lang="en-US" altLang="ko-KR" sz="900">
                <a:ea typeface="맑은 고딕" charset="-127"/>
              </a:rPr>
              <a:t>main </a:t>
            </a:r>
            <a:r>
              <a:rPr lang="ko-KR" altLang="en-US" sz="900">
                <a:ea typeface="맑은 고딕" charset="-127"/>
              </a:rPr>
              <a:t>메쏘드를 실행할 수 있도록</a:t>
            </a:r>
            <a:r>
              <a:rPr lang="en-US" altLang="ko-KR" sz="900">
                <a:ea typeface="맑은 고딕" charset="-127"/>
              </a:rPr>
              <a:t>, </a:t>
            </a:r>
            <a:r>
              <a:rPr lang="ko-KR" altLang="en-US" sz="900">
                <a:ea typeface="맑은 고딕" charset="-127"/>
              </a:rPr>
              <a:t>요구 조건을  참조하여 </a:t>
            </a:r>
            <a:r>
              <a:rPr lang="en-US" altLang="ko-KR" sz="900">
                <a:ea typeface="맑은 고딕" charset="-127"/>
              </a:rPr>
              <a:t>TV </a:t>
            </a:r>
            <a:r>
              <a:rPr lang="ko-KR" altLang="en-US" sz="900">
                <a:ea typeface="맑은 고딕" charset="-127"/>
              </a:rPr>
              <a:t>클래스를 정의 하세요</a:t>
            </a:r>
            <a:r>
              <a:rPr lang="en-US" altLang="ko-KR" sz="900">
                <a:ea typeface="맑은 고딕" charset="-127"/>
              </a:rPr>
              <a:t>.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1) </a:t>
            </a:r>
            <a:r>
              <a:rPr lang="ko-KR" altLang="en-US" sz="900">
                <a:ea typeface="맑은 고딕" charset="-127"/>
              </a:rPr>
              <a:t>모든 필드는 </a:t>
            </a:r>
            <a:r>
              <a:rPr lang="en-US" altLang="ko-KR" sz="900">
                <a:ea typeface="맑은 고딕" charset="-127"/>
              </a:rPr>
              <a:t>private</a:t>
            </a:r>
            <a:r>
              <a:rPr lang="ko-KR" altLang="en-US" sz="900">
                <a:ea typeface="맑은 고딕" charset="-127"/>
              </a:rPr>
              <a:t>으로 접근 제어를 하고 </a:t>
            </a:r>
            <a:r>
              <a:rPr lang="en-US" altLang="ko-KR" sz="900">
                <a:ea typeface="맑은 고딕" charset="-127"/>
              </a:rPr>
              <a:t>getter</a:t>
            </a:r>
            <a:r>
              <a:rPr lang="ko-KR" altLang="en-US" sz="900">
                <a:ea typeface="맑은 고딕" charset="-127"/>
              </a:rPr>
              <a:t>만 작성합니다</a:t>
            </a:r>
            <a:r>
              <a:rPr lang="en-US" altLang="ko-KR" sz="900">
                <a:ea typeface="맑은 고딕" charset="-127"/>
              </a:rPr>
              <a:t>. (channel, volume, power </a:t>
            </a:r>
            <a:r>
              <a:rPr lang="ko-KR" altLang="en-US" sz="900">
                <a:ea typeface="맑은 고딕" charset="-127"/>
              </a:rPr>
              <a:t>필드  </a:t>
            </a:r>
            <a:r>
              <a:rPr lang="en-US" altLang="ko-KR" sz="900">
                <a:ea typeface="맑은 고딕" charset="-127"/>
              </a:rPr>
              <a:t>read-only)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2) channel, volume, power</a:t>
            </a:r>
            <a:r>
              <a:rPr lang="ko-KR" altLang="en-US" sz="900">
                <a:ea typeface="맑은 고딕" charset="-127"/>
              </a:rPr>
              <a:t>의 초기값을 각각 </a:t>
            </a:r>
            <a:r>
              <a:rPr lang="en-US" altLang="ko-KR" sz="900">
                <a:ea typeface="맑은 고딕" charset="-127"/>
              </a:rPr>
              <a:t>7, 20, false </a:t>
            </a:r>
            <a:r>
              <a:rPr lang="ko-KR" altLang="en-US" sz="900">
                <a:ea typeface="맑은 고딕" charset="-127"/>
              </a:rPr>
              <a:t>로 초기화 하는 생성자 작성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3) </a:t>
            </a:r>
            <a:r>
              <a:rPr lang="ko-KR" altLang="en-US" sz="900">
                <a:ea typeface="맑은 고딕" charset="-127"/>
              </a:rPr>
              <a:t>기본 생성자 오버로딩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4) void power( boolean on ) </a:t>
            </a:r>
            <a:r>
              <a:rPr lang="ko-KR" altLang="en-US" sz="900">
                <a:ea typeface="맑은 고딕" charset="-127"/>
              </a:rPr>
              <a:t>메소드 구현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5) void channel( int channel ) </a:t>
            </a:r>
            <a:r>
              <a:rPr lang="ko-KR" altLang="en-US" sz="900">
                <a:ea typeface="맑은 고딕" charset="-127"/>
              </a:rPr>
              <a:t>메소드 구현 </a:t>
            </a:r>
            <a:r>
              <a:rPr lang="en-US" altLang="ko-KR" sz="900">
                <a:ea typeface="맑은 고딕" charset="-127"/>
              </a:rPr>
              <a:t>(1~255 </a:t>
            </a:r>
            <a:r>
              <a:rPr lang="ko-KR" altLang="en-US" sz="900">
                <a:ea typeface="맑은 고딕" charset="-127"/>
              </a:rPr>
              <a:t>유지</a:t>
            </a:r>
            <a:r>
              <a:rPr lang="en-US" altLang="ko-KR" sz="900">
                <a:ea typeface="맑은 고딕" charset="-127"/>
              </a:rPr>
              <a:t>) 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6) void channel( boolean up ) </a:t>
            </a:r>
            <a:r>
              <a:rPr lang="ko-KR" altLang="en-US" sz="900">
                <a:ea typeface="맑은 고딕" charset="-127"/>
              </a:rPr>
              <a:t>메소드 오버로딩 </a:t>
            </a:r>
            <a:r>
              <a:rPr lang="en-US" altLang="ko-KR" sz="900">
                <a:ea typeface="맑은 고딕" charset="-127"/>
              </a:rPr>
              <a:t>(1~255 </a:t>
            </a:r>
            <a:r>
              <a:rPr lang="ko-KR" altLang="en-US" sz="900">
                <a:ea typeface="맑은 고딕" charset="-127"/>
              </a:rPr>
              <a:t>유지</a:t>
            </a:r>
            <a:r>
              <a:rPr lang="en-US" altLang="ko-KR" sz="900">
                <a:ea typeface="맑은 고딕" charset="-127"/>
              </a:rPr>
              <a:t>, 1</a:t>
            </a:r>
            <a:r>
              <a:rPr lang="ko-KR" altLang="en-US" sz="900">
                <a:ea typeface="맑은 고딕" charset="-127"/>
              </a:rPr>
              <a:t>씩 증감</a:t>
            </a:r>
            <a:r>
              <a:rPr lang="en-US" altLang="ko-KR" sz="900">
                <a:ea typeface="맑은 고딕" charset="-127"/>
              </a:rPr>
              <a:t>)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7) void volume( int voluem ) </a:t>
            </a:r>
            <a:r>
              <a:rPr lang="ko-KR" altLang="en-US" sz="900">
                <a:ea typeface="맑은 고딕" charset="-127"/>
              </a:rPr>
              <a:t>메소드 구현  </a:t>
            </a:r>
            <a:r>
              <a:rPr lang="en-US" altLang="ko-KR" sz="900">
                <a:ea typeface="맑은 고딕" charset="-127"/>
              </a:rPr>
              <a:t>( 0 ~ 100 </a:t>
            </a:r>
            <a:r>
              <a:rPr lang="ko-KR" altLang="en-US" sz="900">
                <a:ea typeface="맑은 고딕" charset="-127"/>
              </a:rPr>
              <a:t>유지 </a:t>
            </a:r>
            <a:r>
              <a:rPr lang="en-US" altLang="ko-KR" sz="900">
                <a:ea typeface="맑은 고딕" charset="-127"/>
              </a:rPr>
              <a:t>)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8) void volume( boolean up ) </a:t>
            </a:r>
            <a:r>
              <a:rPr lang="ko-KR" altLang="en-US" sz="900">
                <a:ea typeface="맑은 고딕" charset="-127"/>
              </a:rPr>
              <a:t>메소드 오버로딩 </a:t>
            </a:r>
            <a:r>
              <a:rPr lang="en-US" altLang="ko-KR" sz="900">
                <a:ea typeface="맑은 고딕" charset="-127"/>
              </a:rPr>
              <a:t>(0 ~ 100 </a:t>
            </a:r>
            <a:r>
              <a:rPr lang="ko-KR" altLang="en-US" sz="900">
                <a:ea typeface="맑은 고딕" charset="-127"/>
              </a:rPr>
              <a:t>유지</a:t>
            </a:r>
            <a:r>
              <a:rPr lang="en-US" altLang="ko-KR" sz="900">
                <a:ea typeface="맑은 고딕" charset="-127"/>
              </a:rPr>
              <a:t>, 1</a:t>
            </a:r>
            <a:r>
              <a:rPr lang="ko-KR" altLang="en-US" sz="900">
                <a:ea typeface="맑은 고딕" charset="-127"/>
              </a:rPr>
              <a:t>씩 증감</a:t>
            </a:r>
            <a:r>
              <a:rPr lang="en-US" altLang="ko-KR" sz="900">
                <a:ea typeface="맑은 고딕" charset="-127"/>
              </a:rPr>
              <a:t>)</a:t>
            </a:r>
          </a:p>
          <a:p>
            <a:pPr eaLnBrk="1" hangingPunct="1">
              <a:lnSpc>
                <a:spcPct val="120000"/>
              </a:lnSpc>
            </a:pPr>
            <a:r>
              <a:rPr lang="en-US" altLang="ko-KR" sz="900">
                <a:ea typeface="맑은 고딕" charset="-127"/>
              </a:rPr>
              <a:t>9) void status() </a:t>
            </a:r>
            <a:r>
              <a:rPr lang="ko-KR" altLang="en-US" sz="900">
                <a:ea typeface="맑은 고딕" charset="-127"/>
              </a:rPr>
              <a:t>메소드 구현</a:t>
            </a:r>
            <a:r>
              <a:rPr lang="en-US" altLang="ko-KR" sz="900">
                <a:ea typeface="맑은 고딕" charset="-127"/>
              </a:rPr>
              <a:t>( TV </a:t>
            </a:r>
            <a:r>
              <a:rPr lang="ko-KR" altLang="en-US" sz="900">
                <a:ea typeface="맑은 고딕" charset="-127"/>
              </a:rPr>
              <a:t>정보 출력</a:t>
            </a:r>
            <a:r>
              <a:rPr lang="en-US" altLang="ko-KR" sz="900">
                <a:ea typeface="맑은 고딕" charset="-127"/>
              </a:rPr>
              <a:t>) </a:t>
            </a: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041788"/>
              </p:ext>
            </p:extLst>
          </p:nvPr>
        </p:nvGraphicFramePr>
        <p:xfrm>
          <a:off x="977727" y="3997326"/>
          <a:ext cx="2592387" cy="2278063"/>
        </p:xfrm>
        <a:graphic>
          <a:graphicData uri="http://schemas.openxmlformats.org/drawingml/2006/table">
            <a:tbl>
              <a:tblPr/>
              <a:tblGrid>
                <a:gridCol w="259238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44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TV</a:t>
                      </a:r>
                    </a:p>
                  </a:txBody>
                  <a:tcPr marL="90000" marR="90000" marT="46795" marB="46795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14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channel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volume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boolean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power</a:t>
                      </a:r>
                    </a:p>
                  </a:txBody>
                  <a:tcPr marT="45715" marB="4571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210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getChannel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getVolueme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power( </a:t>
                      </a: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boolean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channel( </a:t>
                      </a: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channel( </a:t>
                      </a: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boolean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volume( </a:t>
                      </a: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volume( </a:t>
                      </a:r>
                      <a:r>
                        <a:rPr kumimoji="1" lang="en-US" altLang="ko-KR" sz="9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boolean</a:t>
                      </a: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status();</a:t>
                      </a:r>
                    </a:p>
                  </a:txBody>
                  <a:tcPr marT="45715" marB="45715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Rectangle 50"/>
          <p:cNvSpPr>
            <a:spLocks noChangeArrowheads="1"/>
          </p:cNvSpPr>
          <p:nvPr/>
        </p:nvSpPr>
        <p:spPr bwMode="auto">
          <a:xfrm>
            <a:off x="6172026" y="2632076"/>
            <a:ext cx="3695873" cy="3844924"/>
          </a:xfrm>
          <a:prstGeom prst="rect">
            <a:avLst/>
          </a:prstGeom>
          <a:solidFill>
            <a:schemeClr val="bg1">
              <a:lumMod val="85000"/>
            </a:schemeClr>
          </a:solidFill>
          <a:ln w="3175">
            <a:solidFill>
              <a:srgbClr val="666666"/>
            </a:solidFill>
            <a:miter lim="800000"/>
            <a:headEnd/>
            <a:tailEnd/>
          </a:ln>
          <a:effectLst/>
        </p:spPr>
        <p:txBody>
          <a:bodyPr/>
          <a:lstStyle/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public</a:t>
            </a:r>
            <a:r>
              <a:rPr lang="ko-KR" altLang="en-US" sz="950" b="1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class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TVApp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public static void main( String[]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) {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TV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= new TV( 7, 20, false);  	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	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tv.power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true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tv.volume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( 120 );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		 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tv.volume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false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tv.channel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( 0 );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		 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tv.channel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true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tv.channel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true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tv.channel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true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pPr algn="just">
              <a:defRPr/>
            </a:pPr>
            <a:endParaRPr lang="en-US" altLang="ko-KR" sz="950" b="1" dirty="0">
              <a:latin typeface="Courier New" charset="0"/>
              <a:ea typeface="Courier New" charset="0"/>
              <a:cs typeface="Courier New" charset="0"/>
            </a:endParaRP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tv.power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 false );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950" b="1" dirty="0" err="1">
                <a:latin typeface="Courier New" charset="0"/>
                <a:ea typeface="Courier New" charset="0"/>
                <a:cs typeface="Courier New" charset="0"/>
              </a:rPr>
              <a:t>tv.status</a:t>
            </a: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();      		          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     }</a:t>
            </a:r>
          </a:p>
          <a:p>
            <a:pPr algn="just">
              <a:defRPr/>
            </a:pPr>
            <a:r>
              <a:rPr lang="en-US" altLang="ko-KR" sz="95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61850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656B87-521A-426B-8DA7-71C4654E0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static </a:t>
            </a:r>
            <a:r>
              <a:rPr lang="ko-KR" altLang="en-US" sz="2000" dirty="0"/>
              <a:t>변수</a:t>
            </a:r>
            <a:r>
              <a:rPr lang="en-US" altLang="ko-KR" sz="2000" dirty="0"/>
              <a:t>, instance </a:t>
            </a:r>
            <a:r>
              <a:rPr lang="ko-KR" altLang="en-US" sz="2000" dirty="0"/>
              <a:t>변수</a:t>
            </a:r>
            <a:r>
              <a:rPr lang="en-US" altLang="ko-KR" sz="2000" dirty="0"/>
              <a:t>, local </a:t>
            </a:r>
            <a:r>
              <a:rPr lang="ko-KR" altLang="en-US" sz="2000" dirty="0"/>
              <a:t>변수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977078-33EA-44EB-8E0C-143C63E36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선언 위치에 따른 변수의 종류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3B74B13-B809-476B-8E18-19180B5AE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894740"/>
              </p:ext>
            </p:extLst>
          </p:nvPr>
        </p:nvGraphicFramePr>
        <p:xfrm>
          <a:off x="2536652" y="4725306"/>
          <a:ext cx="6737350" cy="1316056"/>
        </p:xfrm>
        <a:graphic>
          <a:graphicData uri="http://schemas.openxmlformats.org/drawingml/2006/table">
            <a:tbl>
              <a:tblPr/>
              <a:tblGrid>
                <a:gridCol w="16793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09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770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1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변수의 종류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선언위치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생성시기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359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클래스</a:t>
                      </a:r>
                      <a:r>
                        <a:rPr kumimoji="1" lang="en-US" altLang="ko-KR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(static)</a:t>
                      </a: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변수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클래스 영역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클래스가 메모리에 올라갈 때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1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인스턴스</a:t>
                      </a: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변수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인스턴스</a:t>
                      </a: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생성 시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14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지역변수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메서드 영역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변수 선언문 수행 시</a:t>
                      </a:r>
                    </a:p>
                  </a:txBody>
                  <a:tcPr marL="91427" marR="91427" marT="45635" marB="45635" anchor="ctr" horzOverflow="overflow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모서리가 둥근 직사각형 16">
            <a:extLst>
              <a:ext uri="{FF2B5EF4-FFF2-40B4-BE49-F238E27FC236}">
                <a16:creationId xmlns:a16="http://schemas.microsoft.com/office/drawing/2014/main" id="{6D2C9CB0-DD19-46D6-B7A3-3FC734E06485}"/>
              </a:ext>
            </a:extLst>
          </p:cNvPr>
          <p:cNvSpPr/>
          <p:nvPr/>
        </p:nvSpPr>
        <p:spPr>
          <a:xfrm>
            <a:off x="1077383" y="2505186"/>
            <a:ext cx="6767513" cy="2105025"/>
          </a:xfrm>
          <a:prstGeom prst="roundRect">
            <a:avLst>
              <a:gd name="adj" fmla="val 278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600" dirty="0"/>
          </a:p>
        </p:txBody>
      </p:sp>
      <p:sp>
        <p:nvSpPr>
          <p:cNvPr id="6" name="모서리가 둥근 직사각형 17">
            <a:extLst>
              <a:ext uri="{FF2B5EF4-FFF2-40B4-BE49-F238E27FC236}">
                <a16:creationId xmlns:a16="http://schemas.microsoft.com/office/drawing/2014/main" id="{B7A25176-2AD8-4BD6-8EFD-E63AB046E1E6}"/>
              </a:ext>
            </a:extLst>
          </p:cNvPr>
          <p:cNvSpPr/>
          <p:nvPr/>
        </p:nvSpPr>
        <p:spPr>
          <a:xfrm>
            <a:off x="1293283" y="2741723"/>
            <a:ext cx="5572125" cy="1651000"/>
          </a:xfrm>
          <a:prstGeom prst="roundRect">
            <a:avLst>
              <a:gd name="adj" fmla="val 557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57151A8-9EEC-4236-9C69-F71EF1A5EA52}"/>
              </a:ext>
            </a:extLst>
          </p:cNvPr>
          <p:cNvSpPr/>
          <p:nvPr/>
        </p:nvSpPr>
        <p:spPr>
          <a:xfrm>
            <a:off x="8133821" y="2960798"/>
            <a:ext cx="954087" cy="2762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 b="1">
                <a:latin typeface="+mn-ea"/>
                <a:ea typeface="+mn-ea"/>
              </a:rPr>
              <a:t>클래스영역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8C1D64C-9F5B-4565-85E4-679FB84BFAD6}"/>
              </a:ext>
            </a:extLst>
          </p:cNvPr>
          <p:cNvCxnSpPr/>
          <p:nvPr/>
        </p:nvCxnSpPr>
        <p:spPr>
          <a:xfrm flipH="1">
            <a:off x="5398558" y="3098911"/>
            <a:ext cx="2735263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5EAF6335-0B84-4210-BD5E-EF3F41CA4B9C}"/>
              </a:ext>
            </a:extLst>
          </p:cNvPr>
          <p:cNvCxnSpPr/>
          <p:nvPr/>
        </p:nvCxnSpPr>
        <p:spPr>
          <a:xfrm flipH="1" flipV="1">
            <a:off x="5181071" y="4184761"/>
            <a:ext cx="2952750" cy="857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42C076A-870C-4229-9F08-1239209EE0A6}"/>
              </a:ext>
            </a:extLst>
          </p:cNvPr>
          <p:cNvSpPr/>
          <p:nvPr/>
        </p:nvSpPr>
        <p:spPr>
          <a:xfrm>
            <a:off x="8133821" y="4116498"/>
            <a:ext cx="954087" cy="2762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200" b="1" err="1">
                <a:latin typeface="+mn-ea"/>
                <a:ea typeface="+mn-ea"/>
              </a:rPr>
              <a:t>메소드영역</a:t>
            </a:r>
            <a:endParaRPr lang="ko-KR" altLang="en-US" sz="1200" b="1">
              <a:latin typeface="+mn-ea"/>
              <a:ea typeface="+mn-ea"/>
            </a:endParaRPr>
          </a:p>
        </p:txBody>
      </p:sp>
      <p:sp>
        <p:nvSpPr>
          <p:cNvPr id="11" name="모서리가 둥근 직사각형 18">
            <a:extLst>
              <a:ext uri="{FF2B5EF4-FFF2-40B4-BE49-F238E27FC236}">
                <a16:creationId xmlns:a16="http://schemas.microsoft.com/office/drawing/2014/main" id="{BBCAE0F0-9BC1-4950-937B-8B395C2C9A9C}"/>
              </a:ext>
            </a:extLst>
          </p:cNvPr>
          <p:cNvSpPr/>
          <p:nvPr/>
        </p:nvSpPr>
        <p:spPr>
          <a:xfrm>
            <a:off x="1490133" y="3525253"/>
            <a:ext cx="3743325" cy="821433"/>
          </a:xfrm>
          <a:prstGeom prst="roundRect">
            <a:avLst>
              <a:gd name="adj" fmla="val 619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sz="160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93F5FA-99B2-48A2-ABAC-2A35F9F19266}"/>
              </a:ext>
            </a:extLst>
          </p:cNvPr>
          <p:cNvSpPr txBox="1"/>
          <p:nvPr/>
        </p:nvSpPr>
        <p:spPr>
          <a:xfrm>
            <a:off x="1293283" y="2484528"/>
            <a:ext cx="4752975" cy="249299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Goods{</a:t>
            </a:r>
          </a:p>
          <a:p>
            <a:endParaRPr lang="en-US" altLang="ko-KR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static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countOfGoods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클래스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(static)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변수 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name;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인스턴스변수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private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price;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인스턴스변수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setPrice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price){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localVal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지역변수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9292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23AEF4-07FF-4099-8545-0C5E5350D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객체</a:t>
            </a:r>
            <a:r>
              <a:rPr lang="en-US" altLang="ko-KR" sz="2000" dirty="0"/>
              <a:t>(Object)</a:t>
            </a:r>
            <a:r>
              <a:rPr lang="ko-KR" altLang="en-US" sz="2000" dirty="0"/>
              <a:t>와 클래스</a:t>
            </a:r>
            <a:r>
              <a:rPr lang="en-US" altLang="ko-KR" sz="2000" dirty="0"/>
              <a:t>(Class)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099578-04B7-4EE6-9CA0-ED13C5EB4A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객체의 정의</a:t>
            </a:r>
            <a:r>
              <a:rPr lang="en-US" altLang="ko-KR" dirty="0"/>
              <a:t>	</a:t>
            </a:r>
          </a:p>
          <a:p>
            <a:pPr lvl="1"/>
            <a:r>
              <a:rPr lang="ko-KR" altLang="en-US" dirty="0"/>
              <a:t>실세계에 존재하는 것</a:t>
            </a:r>
            <a:r>
              <a:rPr lang="en-US" altLang="ko-KR" dirty="0"/>
              <a:t>, </a:t>
            </a:r>
            <a:r>
              <a:rPr lang="ko-KR" altLang="en-US" dirty="0"/>
              <a:t>사물 또는 개념</a:t>
            </a:r>
            <a:endParaRPr lang="en-US" altLang="ko-KR" dirty="0"/>
          </a:p>
          <a:p>
            <a:pPr lvl="1"/>
            <a:r>
              <a:rPr lang="ko-KR" altLang="en-US" dirty="0"/>
              <a:t>객체는 정보를 효율적으로 관리하기 위해 의미를 부여하고 분류하는 논리적 단위</a:t>
            </a:r>
            <a:endParaRPr lang="en-US" altLang="ko-KR" dirty="0"/>
          </a:p>
          <a:p>
            <a:pPr lvl="1"/>
            <a:r>
              <a:rPr lang="ko-KR" altLang="en-US" dirty="0"/>
              <a:t>객체는 다른 객체와 서로 상호작용하면서 동작한다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객체의 구성 요소</a:t>
            </a:r>
            <a:endParaRPr lang="en-US" altLang="ko-KR" dirty="0"/>
          </a:p>
          <a:p>
            <a:pPr lvl="1"/>
            <a:r>
              <a:rPr lang="ko-KR" altLang="en-US" dirty="0"/>
              <a:t>객체는 속성</a:t>
            </a:r>
            <a:r>
              <a:rPr lang="en-US" altLang="ko-KR" dirty="0"/>
              <a:t>(</a:t>
            </a:r>
            <a:r>
              <a:rPr lang="ko-KR" altLang="en-US" dirty="0"/>
              <a:t>정보</a:t>
            </a:r>
            <a:r>
              <a:rPr lang="en-US" altLang="ko-KR" dirty="0"/>
              <a:t>)</a:t>
            </a:r>
            <a:r>
              <a:rPr lang="ko-KR" altLang="en-US" dirty="0"/>
              <a:t>과 동작</a:t>
            </a:r>
            <a:r>
              <a:rPr lang="en-US" altLang="ko-KR" dirty="0"/>
              <a:t>(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r>
              <a:rPr lang="ko-KR" altLang="en-US" dirty="0"/>
              <a:t>의 집합 </a:t>
            </a:r>
            <a:r>
              <a:rPr lang="en-US" altLang="ko-KR" dirty="0"/>
              <a:t>-&gt; </a:t>
            </a:r>
            <a:r>
              <a:rPr lang="ko-KR" altLang="en-US" dirty="0"/>
              <a:t>객체의 멤버</a:t>
            </a:r>
            <a:r>
              <a:rPr lang="en-US" altLang="ko-KR" dirty="0"/>
              <a:t>(member: </a:t>
            </a:r>
            <a:r>
              <a:rPr lang="ko-KR" altLang="en-US" dirty="0"/>
              <a:t>구성요소</a:t>
            </a:r>
            <a:r>
              <a:rPr lang="en-US" altLang="ko-KR" dirty="0"/>
              <a:t>)</a:t>
            </a:r>
            <a:r>
              <a:rPr lang="ko-KR" altLang="en-US" dirty="0"/>
              <a:t>라 함</a:t>
            </a:r>
            <a:endParaRPr lang="en-US" altLang="ko-KR" dirty="0"/>
          </a:p>
          <a:p>
            <a:pPr lvl="1"/>
            <a:r>
              <a:rPr lang="ko-KR" altLang="en-US" dirty="0" err="1"/>
              <a:t>속셩은</a:t>
            </a:r>
            <a:r>
              <a:rPr lang="ko-KR" altLang="en-US" dirty="0"/>
              <a:t> 필드</a:t>
            </a:r>
            <a:r>
              <a:rPr lang="en-US" altLang="ko-KR" dirty="0"/>
              <a:t>(field), </a:t>
            </a:r>
            <a:r>
              <a:rPr lang="ko-KR" altLang="en-US" dirty="0"/>
              <a:t>동작은 메서드</a:t>
            </a:r>
            <a:r>
              <a:rPr lang="en-US" altLang="ko-KR" dirty="0"/>
              <a:t>(method)</a:t>
            </a:r>
            <a:r>
              <a:rPr lang="ko-KR" altLang="en-US" dirty="0"/>
              <a:t>로 정의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클래스</a:t>
            </a:r>
            <a:endParaRPr lang="en-US" altLang="ko-KR" dirty="0"/>
          </a:p>
          <a:p>
            <a:pPr lvl="1"/>
            <a:r>
              <a:rPr lang="ko-KR" altLang="en-US" dirty="0"/>
              <a:t>객체를 정의해 놓은 것</a:t>
            </a:r>
            <a:endParaRPr lang="en-US" altLang="ko-KR" dirty="0"/>
          </a:p>
          <a:p>
            <a:pPr lvl="1"/>
            <a:r>
              <a:rPr lang="ko-KR" altLang="en-US" dirty="0"/>
              <a:t>객체를 생성하는데 사용되는 설계도</a:t>
            </a:r>
            <a:endParaRPr lang="en-US" altLang="ko-KR" dirty="0"/>
          </a:p>
        </p:txBody>
      </p:sp>
      <p:graphicFrame>
        <p:nvGraphicFramePr>
          <p:cNvPr id="4" name="Group 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136691"/>
              </p:ext>
            </p:extLst>
          </p:nvPr>
        </p:nvGraphicFramePr>
        <p:xfrm>
          <a:off x="5434013" y="5017427"/>
          <a:ext cx="4608512" cy="1584324"/>
        </p:xfrm>
        <a:graphic>
          <a:graphicData uri="http://schemas.openxmlformats.org/drawingml/2006/table">
            <a:tbl>
              <a:tblPr/>
              <a:tblGrid>
                <a:gridCol w="23042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42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60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클래스</a:t>
                      </a:r>
                    </a:p>
                  </a:txBody>
                  <a:tcPr marT="45645" marB="4564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</a:rPr>
                        <a:t>객체</a:t>
                      </a:r>
                    </a:p>
                  </a:txBody>
                  <a:tcPr marT="45645" marB="4564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0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제품 설계도</a:t>
                      </a:r>
                    </a:p>
                  </a:txBody>
                  <a:tcPr marT="45645" marB="4564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제품</a:t>
                      </a:r>
                    </a:p>
                  </a:txBody>
                  <a:tcPr marT="45645" marB="4564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0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TV</a:t>
                      </a:r>
                      <a:r>
                        <a:rPr kumimoji="1" lang="ko-KR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설계도</a:t>
                      </a:r>
                    </a:p>
                  </a:txBody>
                  <a:tcPr marT="45645" marB="4564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TV</a:t>
                      </a:r>
                    </a:p>
                  </a:txBody>
                  <a:tcPr marT="45645" marB="4564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08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붕어빵기계</a:t>
                      </a:r>
                    </a:p>
                  </a:txBody>
                  <a:tcPr marT="45645" marB="4564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붕어빵</a:t>
                      </a:r>
                    </a:p>
                  </a:txBody>
                  <a:tcPr marT="45645" marB="4564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05673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95151-916F-4B82-9305-8E95015A7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변수의 범위 </a:t>
            </a:r>
            <a:r>
              <a:rPr lang="en-US" altLang="ko-KR" sz="2000" dirty="0"/>
              <a:t>(Scope)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4F6F71-8EBA-493C-82C8-575E09B25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7369386" cy="3880773"/>
          </a:xfrm>
        </p:spPr>
        <p:txBody>
          <a:bodyPr>
            <a:normAutofit fontScale="85000" lnSpcReduction="20000"/>
          </a:bodyPr>
          <a:lstStyle/>
          <a:p>
            <a:pPr>
              <a:spcBef>
                <a:spcPct val="0"/>
              </a:spcBef>
            </a:pPr>
            <a:r>
              <a:rPr lang="ko-KR" altLang="en-US" b="1" dirty="0"/>
              <a:t>인스턴스 변수</a:t>
            </a:r>
            <a:r>
              <a:rPr lang="en-US" altLang="ko-KR" b="1" dirty="0"/>
              <a:t>(instance variable)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각 인스턴스의 개별적인 저장공간</a:t>
            </a:r>
            <a:r>
              <a:rPr lang="en-US" altLang="ko-KR" dirty="0"/>
              <a:t>. </a:t>
            </a:r>
            <a:r>
              <a:rPr lang="ko-KR" altLang="en-US" dirty="0"/>
              <a:t>인스턴스 마다 다른 값 저장가능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인스턴스 생성 후</a:t>
            </a:r>
            <a:r>
              <a:rPr lang="en-US" altLang="ko-KR" dirty="0"/>
              <a:t>, ‘</a:t>
            </a:r>
            <a:r>
              <a:rPr lang="ko-KR" altLang="en-US" dirty="0"/>
              <a:t>참조변수</a:t>
            </a:r>
            <a:r>
              <a:rPr lang="en-US" altLang="ko-KR" dirty="0"/>
              <a:t>.</a:t>
            </a:r>
            <a:r>
              <a:rPr lang="ko-KR" altLang="en-US" dirty="0"/>
              <a:t>인스턴스 </a:t>
            </a:r>
            <a:r>
              <a:rPr lang="ko-KR" altLang="en-US" dirty="0" err="1"/>
              <a:t>변수명’으로</a:t>
            </a:r>
            <a:r>
              <a:rPr lang="ko-KR" altLang="en-US" dirty="0"/>
              <a:t> 접근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인스턴스를 생성할 때 생성되고</a:t>
            </a:r>
            <a:r>
              <a:rPr lang="en-US" altLang="ko-KR" dirty="0"/>
              <a:t>, </a:t>
            </a:r>
            <a:r>
              <a:rPr lang="ko-KR" altLang="en-US" dirty="0"/>
              <a:t>참조변수가 없을 때 </a:t>
            </a:r>
            <a:r>
              <a:rPr lang="ko-KR" altLang="en-US" dirty="0" err="1"/>
              <a:t>가비지</a:t>
            </a:r>
            <a:r>
              <a:rPr lang="ko-KR" altLang="en-US" dirty="0"/>
              <a:t> </a:t>
            </a:r>
            <a:r>
              <a:rPr lang="ko-KR" altLang="en-US" dirty="0" err="1"/>
              <a:t>컬렉터에</a:t>
            </a:r>
            <a:r>
              <a:rPr lang="ko-KR" altLang="en-US" dirty="0"/>
              <a:t> 의해 자동 제거됨</a:t>
            </a:r>
          </a:p>
          <a:p>
            <a:pPr>
              <a:spcBef>
                <a:spcPct val="0"/>
              </a:spcBef>
            </a:pPr>
            <a:endParaRPr lang="ko-KR" altLang="en-US" dirty="0"/>
          </a:p>
          <a:p>
            <a:pPr>
              <a:spcBef>
                <a:spcPct val="0"/>
              </a:spcBef>
            </a:pPr>
            <a:r>
              <a:rPr lang="ko-KR" altLang="en-US" b="1" dirty="0"/>
              <a:t>클래스</a:t>
            </a:r>
            <a:r>
              <a:rPr lang="en-US" altLang="ko-KR" b="1" dirty="0"/>
              <a:t>(static) </a:t>
            </a:r>
            <a:r>
              <a:rPr lang="ko-KR" altLang="en-US" b="1" dirty="0"/>
              <a:t>변수</a:t>
            </a:r>
            <a:r>
              <a:rPr lang="en-US" altLang="ko-KR" b="1" dirty="0"/>
              <a:t>(class variable)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같은 클래스의 모든 인스턴스들이 공유하는 변수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인스턴스 생성없이 ‘클래스이름</a:t>
            </a:r>
            <a:r>
              <a:rPr lang="en-US" altLang="ko-KR" dirty="0"/>
              <a:t>.</a:t>
            </a:r>
            <a:r>
              <a:rPr lang="ko-KR" altLang="en-US" dirty="0"/>
              <a:t>클래스</a:t>
            </a:r>
            <a:r>
              <a:rPr lang="en-US" altLang="ko-KR" dirty="0"/>
              <a:t>(</a:t>
            </a:r>
            <a:r>
              <a:rPr lang="ko-KR" altLang="en-US" dirty="0" err="1"/>
              <a:t>스태틱</a:t>
            </a:r>
            <a:r>
              <a:rPr lang="en-US" altLang="ko-KR" dirty="0"/>
              <a:t>)</a:t>
            </a:r>
            <a:r>
              <a:rPr lang="ko-KR" altLang="en-US" dirty="0" err="1"/>
              <a:t>변수명’으로</a:t>
            </a:r>
            <a:r>
              <a:rPr lang="ko-KR" altLang="en-US" dirty="0"/>
              <a:t> 접근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클래스가 로딩될 때 생성되고 프로그램이 종료될 때 소멸</a:t>
            </a:r>
          </a:p>
          <a:p>
            <a:pPr>
              <a:spcBef>
                <a:spcPct val="0"/>
              </a:spcBef>
            </a:pPr>
            <a:endParaRPr lang="ko-KR" altLang="en-US" dirty="0"/>
          </a:p>
          <a:p>
            <a:pPr>
              <a:spcBef>
                <a:spcPct val="0"/>
              </a:spcBef>
            </a:pPr>
            <a:r>
              <a:rPr lang="ko-KR" altLang="en-US" b="1" dirty="0"/>
              <a:t>지역 변수</a:t>
            </a:r>
            <a:r>
              <a:rPr lang="en-US" altLang="ko-KR" b="1" dirty="0"/>
              <a:t>(local variable)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메소드 내에 선언되며</a:t>
            </a:r>
            <a:r>
              <a:rPr lang="en-US" altLang="ko-KR" dirty="0"/>
              <a:t>, </a:t>
            </a:r>
            <a:r>
              <a:rPr lang="ko-KR" altLang="en-US" dirty="0"/>
              <a:t>메소드의 종료와 함께 소멸</a:t>
            </a:r>
          </a:p>
          <a:p>
            <a:pPr lvl="1">
              <a:spcBef>
                <a:spcPct val="0"/>
              </a:spcBef>
            </a:pPr>
            <a:r>
              <a:rPr lang="ko-KR" altLang="en-US" dirty="0" err="1"/>
              <a:t>조건문</a:t>
            </a:r>
            <a:r>
              <a:rPr lang="en-US" altLang="ko-KR" dirty="0"/>
              <a:t>, </a:t>
            </a:r>
            <a:r>
              <a:rPr lang="ko-KR" altLang="en-US" dirty="0"/>
              <a:t>반복문의 </a:t>
            </a:r>
            <a:r>
              <a:rPr lang="ko-KR" altLang="en-US" dirty="0" err="1"/>
              <a:t>블럭</a:t>
            </a:r>
            <a:r>
              <a:rPr lang="en-US" altLang="ko-KR" dirty="0"/>
              <a:t>{} </a:t>
            </a:r>
            <a:r>
              <a:rPr lang="ko-KR" altLang="en-US" dirty="0"/>
              <a:t>내에 선언된 지역변수는 </a:t>
            </a:r>
            <a:r>
              <a:rPr lang="ko-KR" altLang="en-US" dirty="0" err="1"/>
              <a:t>블럭을</a:t>
            </a:r>
            <a:r>
              <a:rPr lang="ko-KR" altLang="en-US" dirty="0"/>
              <a:t> 벗어나면 소멸</a:t>
            </a:r>
          </a:p>
          <a:p>
            <a:pPr>
              <a:spcBef>
                <a:spcPct val="0"/>
              </a:spcBef>
            </a:pPr>
            <a:endParaRPr lang="ko-KR" altLang="en-US" dirty="0"/>
          </a:p>
          <a:p>
            <a:pPr>
              <a:spcBef>
                <a:spcPct val="0"/>
              </a:spcBef>
            </a:pPr>
            <a:r>
              <a:rPr lang="ko-KR" altLang="en-US" b="1" dirty="0"/>
              <a:t>인스턴스  변수 와  클래스</a:t>
            </a:r>
            <a:r>
              <a:rPr lang="en-US" altLang="ko-KR" b="1" dirty="0"/>
              <a:t>(static) </a:t>
            </a:r>
            <a:r>
              <a:rPr lang="ko-KR" altLang="en-US" b="1" dirty="0"/>
              <a:t>변수</a:t>
            </a:r>
          </a:p>
          <a:p>
            <a:pPr lvl="1">
              <a:spcBef>
                <a:spcPct val="0"/>
              </a:spcBef>
            </a:pPr>
            <a:r>
              <a:rPr lang="ko-KR" altLang="en-US" dirty="0"/>
              <a:t>인스턴스 변수는 인스턴스가 생성될 때마다 생성되므로 인스턴스 마다 각기 다른 값을 유지할 수 있지만</a:t>
            </a:r>
            <a:r>
              <a:rPr lang="en-US" altLang="ko-KR" dirty="0"/>
              <a:t>, </a:t>
            </a:r>
            <a:r>
              <a:rPr lang="ko-KR" altLang="en-US" dirty="0"/>
              <a:t>클래스</a:t>
            </a:r>
            <a:r>
              <a:rPr lang="en-US" altLang="ko-KR" dirty="0"/>
              <a:t>(static)</a:t>
            </a:r>
            <a:r>
              <a:rPr lang="ko-KR" altLang="en-US" dirty="0"/>
              <a:t>변수는 모든 인스턴스가 하나의 저장공간을 공유하므로 항상 공통된 값을 </a:t>
            </a:r>
            <a:br>
              <a:rPr lang="en-US" altLang="ko-KR" dirty="0"/>
            </a:br>
            <a:r>
              <a:rPr lang="ko-KR" altLang="en-US" dirty="0"/>
              <a:t>갖는다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6720" y="201167"/>
            <a:ext cx="3973298" cy="271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863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C4233E-9057-4E2A-92F1-F0A2314BE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클래스 </a:t>
            </a:r>
            <a:r>
              <a:rPr lang="en-US" altLang="ko-KR" sz="2000" dirty="0"/>
              <a:t>(static) </a:t>
            </a:r>
            <a:r>
              <a:rPr lang="ko-KR" altLang="en-US" sz="2000" dirty="0"/>
              <a:t>멤버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9473B1-EF5E-4CA6-BC2B-4EDEF3F6C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전역 변수와 전역 함수를 만들 때 사용</a:t>
            </a:r>
            <a:endParaRPr lang="en-US" altLang="ko-KR" dirty="0"/>
          </a:p>
          <a:p>
            <a:r>
              <a:rPr lang="ko-KR" altLang="en-US" dirty="0"/>
              <a:t>모든 클래스에서 공유하는 전역 변수나 전역 함수를 만들어 사용할 수 있다</a:t>
            </a:r>
            <a:endParaRPr lang="en-US" altLang="ko-KR" dirty="0"/>
          </a:p>
          <a:p>
            <a:pPr lvl="1"/>
            <a:r>
              <a:rPr lang="ko-KR" altLang="en-US" dirty="0"/>
              <a:t>클래스 멤버라고도 함</a:t>
            </a:r>
            <a:endParaRPr lang="en-US" altLang="ko-KR" dirty="0"/>
          </a:p>
          <a:p>
            <a:r>
              <a:rPr lang="ko-KR" altLang="en-US" dirty="0"/>
              <a:t>객체를 생성하지 않고 접근할 수 있다</a:t>
            </a:r>
            <a:endParaRPr lang="en-US" altLang="ko-KR" dirty="0"/>
          </a:p>
          <a:p>
            <a:r>
              <a:rPr lang="en-US" altLang="ko-KR" dirty="0"/>
              <a:t>static </a:t>
            </a:r>
            <a:r>
              <a:rPr lang="ko-KR" altLang="en-US" dirty="0"/>
              <a:t>메서드 내에서는 </a:t>
            </a:r>
            <a:r>
              <a:rPr lang="en-US" altLang="ko-KR" dirty="0"/>
              <a:t>this </a:t>
            </a:r>
            <a:r>
              <a:rPr lang="ko-KR" altLang="en-US" dirty="0"/>
              <a:t>사용 불가</a:t>
            </a:r>
            <a:endParaRPr lang="en-US" altLang="ko-KR" dirty="0"/>
          </a:p>
          <a:p>
            <a:r>
              <a:rPr lang="en-US" altLang="ko-KR" dirty="0"/>
              <a:t>static </a:t>
            </a:r>
            <a:r>
              <a:rPr lang="ko-KR" altLang="en-US" dirty="0"/>
              <a:t>메서드 내에서는 </a:t>
            </a:r>
            <a:r>
              <a:rPr lang="en-US" altLang="ko-KR" dirty="0"/>
              <a:t>static </a:t>
            </a:r>
            <a:r>
              <a:rPr lang="ko-KR" altLang="en-US" dirty="0"/>
              <a:t>멤버만 접근할 수 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static </a:t>
            </a:r>
            <a:r>
              <a:rPr lang="ko-KR" altLang="en-US" dirty="0"/>
              <a:t>멤버의 초기화는 </a:t>
            </a:r>
            <a:r>
              <a:rPr lang="en-US" altLang="ko-KR" dirty="0"/>
              <a:t>static</a:t>
            </a:r>
            <a:r>
              <a:rPr lang="ko-KR" altLang="en-US" dirty="0"/>
              <a:t> 블록에서 할 수 있다</a:t>
            </a:r>
            <a:endParaRPr lang="en-US" altLang="ko-KR" dirty="0"/>
          </a:p>
          <a:p>
            <a:pPr lvl="1"/>
            <a:r>
              <a:rPr lang="en-US" altLang="ko-KR" dirty="0"/>
              <a:t>static </a:t>
            </a:r>
            <a:r>
              <a:rPr lang="ko-KR" altLang="en-US" dirty="0"/>
              <a:t>블록은 클래스가 메모리에 로딩될 때 실행된다</a:t>
            </a:r>
            <a:endParaRPr lang="en-US" altLang="ko-KR" dirty="0"/>
          </a:p>
          <a:p>
            <a:pPr lvl="1"/>
            <a:r>
              <a:rPr lang="en-US" altLang="ko-KR" dirty="0"/>
              <a:t>static </a:t>
            </a:r>
            <a:r>
              <a:rPr lang="ko-KR" altLang="en-US" dirty="0"/>
              <a:t>블록은 생성자보다 앞서 실행된다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526491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D5FF55A-27BE-6D47-800A-12C703676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502" y="3073400"/>
            <a:ext cx="4738300" cy="34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26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876B089-21AE-C544-99A6-3433B94A4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00" y="2950368"/>
            <a:ext cx="6946900" cy="390763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811BAD-AD0D-0B4F-9261-C254E60D0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Java Class</a:t>
            </a:r>
            <a:br>
              <a:rPr kumimoji="1" lang="en-US" altLang="ko-KR" dirty="0"/>
            </a:br>
            <a:r>
              <a:rPr kumimoji="1" lang="en-US" altLang="ko-KR" sz="2000" dirty="0"/>
              <a:t>: static</a:t>
            </a:r>
            <a:r>
              <a:rPr kumimoji="1" lang="ko-KR" altLang="en-US" sz="2000" dirty="0"/>
              <a:t>의 활용 </a:t>
            </a:r>
            <a:r>
              <a:rPr kumimoji="1" lang="en-US" altLang="ko-KR" sz="2000" dirty="0"/>
              <a:t>-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Singleton</a:t>
            </a:r>
            <a:endParaRPr kumimoji="1"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F21749-299B-B84B-B4A5-E1C328324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전체 프로그램 상에서 동일한 인스턴스를 사용해야 할 경우 활용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어떠한 상황에서도 </a:t>
            </a:r>
            <a:r>
              <a:rPr kumimoji="1" lang="ko-KR" altLang="en-US" b="1" dirty="0">
                <a:solidFill>
                  <a:srgbClr val="FF0000"/>
                </a:solidFill>
              </a:rPr>
              <a:t>단 하나</a:t>
            </a:r>
            <a:r>
              <a:rPr kumimoji="1" lang="ko-KR" altLang="en-US" dirty="0"/>
              <a:t>의 인스턴스만 유지한다</a:t>
            </a:r>
            <a:endParaRPr kumimoji="1" lang="en-US" altLang="ko-KR" dirty="0"/>
          </a:p>
          <a:p>
            <a:r>
              <a:rPr kumimoji="1" lang="en-US" altLang="ko-KR" dirty="0"/>
              <a:t>4</a:t>
            </a:r>
            <a:r>
              <a:rPr kumimoji="1" lang="ko-KR" altLang="en-US" dirty="0"/>
              <a:t>대 디자인 패턴에 포함될 정도로 유명하고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유용한 패턴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예</a:t>
            </a:r>
            <a:r>
              <a:rPr kumimoji="1" lang="en-US" altLang="ko-KR" dirty="0"/>
              <a:t>)</a:t>
            </a:r>
            <a:r>
              <a:rPr kumimoji="1" lang="ko-KR" altLang="en-US" dirty="0"/>
              <a:t> 스마트폰의 주소록</a:t>
            </a:r>
            <a:endParaRPr kumimoji="1" lang="en-US" altLang="ko-KR" dirty="0"/>
          </a:p>
          <a:p>
            <a:pPr lvl="1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49379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Java Class</a:t>
            </a:r>
            <a:br>
              <a:rPr kumimoji="1" lang="en-US" altLang="ko-KR" dirty="0"/>
            </a:br>
            <a:r>
              <a:rPr kumimoji="1" lang="en-US" altLang="ko-KR" sz="2000" dirty="0"/>
              <a:t>: </a:t>
            </a:r>
            <a:r>
              <a:rPr kumimoji="1" lang="ko-KR" altLang="en-US" sz="2000" dirty="0"/>
              <a:t>패키지</a:t>
            </a:r>
            <a:r>
              <a:rPr kumimoji="1" lang="en-US" altLang="ko-KR" sz="2000" dirty="0"/>
              <a:t>(package)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kumimoji="1" lang="ko-KR" altLang="en-US" dirty="0"/>
              <a:t>패키지란</a:t>
            </a:r>
            <a:r>
              <a:rPr kumimoji="1" lang="en-US" altLang="ko-KR" dirty="0"/>
              <a:t>?</a:t>
            </a:r>
          </a:p>
          <a:p>
            <a:pPr lvl="1"/>
            <a:r>
              <a:rPr kumimoji="1" lang="ko-KR" altLang="en-US" dirty="0"/>
              <a:t>서로 관련 있는 클래스 또는 인터페이스들의 묶음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r>
              <a:rPr kumimoji="1" lang="ko-KR" altLang="en-US" dirty="0"/>
              <a:t>패키지 이용의 장점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클래스들을 묶음 단위로 제공하여 필요할 때만 사용 가능 </a:t>
            </a:r>
            <a:r>
              <a:rPr kumimoji="1" lang="en-US" altLang="ko-KR" dirty="0"/>
              <a:t>(import</a:t>
            </a:r>
            <a:r>
              <a:rPr kumimoji="1" lang="ko-KR" altLang="en-US" dirty="0"/>
              <a:t> 문 이용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ko-KR" altLang="en-US" dirty="0"/>
              <a:t>클래스 이름의 혼란을 막고 충돌을 방지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패키지 단위의 접근 권한 지정 가능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r>
              <a:rPr kumimoji="1" lang="ko-KR" altLang="en-US" dirty="0"/>
              <a:t>사용법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1) import </a:t>
            </a:r>
            <a:r>
              <a:rPr kumimoji="1" lang="ko-KR" altLang="en-US" dirty="0"/>
              <a:t>패키지명</a:t>
            </a:r>
            <a:r>
              <a:rPr kumimoji="1" lang="en-US" altLang="ko-KR" dirty="0"/>
              <a:t>.</a:t>
            </a:r>
            <a:r>
              <a:rPr kumimoji="1" lang="ko-KR" altLang="en-US" dirty="0"/>
              <a:t>클래스명</a:t>
            </a:r>
            <a:r>
              <a:rPr kumimoji="1" lang="en-US" altLang="ko-KR" dirty="0"/>
              <a:t>(</a:t>
            </a:r>
            <a:r>
              <a:rPr kumimoji="1" lang="ko-KR" altLang="en-US" dirty="0"/>
              <a:t>인터페이스명</a:t>
            </a:r>
            <a:r>
              <a:rPr kumimoji="1" lang="en-US" altLang="ko-KR" dirty="0"/>
              <a:t>);	//	</a:t>
            </a:r>
            <a:r>
              <a:rPr kumimoji="1" lang="ko-KR" altLang="en-US" dirty="0"/>
              <a:t>지정된 클래스</a:t>
            </a:r>
            <a:r>
              <a:rPr kumimoji="1" lang="en-US" altLang="ko-KR" dirty="0"/>
              <a:t>(</a:t>
            </a:r>
            <a:r>
              <a:rPr kumimoji="1" lang="ko-KR" altLang="en-US" dirty="0"/>
              <a:t>인터페이스</a:t>
            </a:r>
            <a:r>
              <a:rPr kumimoji="1" lang="en-US" altLang="ko-KR" dirty="0"/>
              <a:t>)</a:t>
            </a:r>
            <a:r>
              <a:rPr kumimoji="1" lang="ko-KR" altLang="en-US" dirty="0"/>
              <a:t>만 불러옴</a:t>
            </a:r>
            <a:endParaRPr kumimoji="1" lang="en-US" altLang="ko-KR" dirty="0"/>
          </a:p>
          <a:p>
            <a:pPr lvl="2"/>
            <a:r>
              <a:rPr kumimoji="1" lang="ko-KR" altLang="en-US" dirty="0"/>
              <a:t>예</a:t>
            </a:r>
            <a:r>
              <a:rPr kumimoji="1" lang="en-US" altLang="ko-KR" dirty="0"/>
              <a:t>)</a:t>
            </a:r>
            <a:r>
              <a:rPr kumimoji="1" lang="ko-KR" altLang="en-US" dirty="0"/>
              <a:t> 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kumimoji="1" lang="en-US" altLang="ko-KR" b="1" dirty="0" err="1">
                <a:latin typeface="Courier New" charset="0"/>
                <a:ea typeface="Courier New" charset="0"/>
                <a:cs typeface="Courier New" charset="0"/>
              </a:rPr>
              <a:t>java.applet.Applet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;	//	</a:t>
            </a:r>
            <a:r>
              <a:rPr kumimoji="1" lang="en-US" altLang="ko-KR" b="1" dirty="0" err="1">
                <a:latin typeface="Courier New" charset="0"/>
                <a:ea typeface="Courier New" charset="0"/>
                <a:cs typeface="Courier New" charset="0"/>
              </a:rPr>
              <a:t>java.applet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ko-KR" altLang="en-US" b="1" dirty="0">
                <a:latin typeface="Courier New" charset="0"/>
                <a:ea typeface="Courier New" charset="0"/>
                <a:cs typeface="Courier New" charset="0"/>
              </a:rPr>
              <a:t>패키지 내의 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Applet</a:t>
            </a:r>
            <a:r>
              <a:rPr kumimoji="1" lang="ko-KR" altLang="en-US" b="1" dirty="0">
                <a:latin typeface="Courier New" charset="0"/>
                <a:ea typeface="Courier New" charset="0"/>
                <a:cs typeface="Courier New" charset="0"/>
              </a:rPr>
              <a:t>을 불러옴</a:t>
            </a:r>
            <a:endParaRPr kumimoji="1"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2"/>
            <a:endParaRPr kumimoji="1"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r>
              <a:rPr kumimoji="1" lang="en-US" altLang="ko-KR" dirty="0"/>
              <a:t>2)</a:t>
            </a:r>
            <a:r>
              <a:rPr kumimoji="1" lang="ko-KR" altLang="en-US" dirty="0"/>
              <a:t> </a:t>
            </a:r>
            <a:r>
              <a:rPr kumimoji="1" lang="en-US" altLang="ko-KR" dirty="0"/>
              <a:t>import </a:t>
            </a:r>
            <a:r>
              <a:rPr kumimoji="1" lang="ko-KR" altLang="en-US" dirty="0"/>
              <a:t>패키지명</a:t>
            </a:r>
            <a:r>
              <a:rPr kumimoji="1" lang="en-US" altLang="ko-KR" dirty="0"/>
              <a:t>.</a:t>
            </a:r>
            <a:r>
              <a:rPr kumimoji="1" lang="ko-KR" altLang="en-US" dirty="0"/>
              <a:t>*</a:t>
            </a:r>
            <a:r>
              <a:rPr kumimoji="1" lang="en-US" altLang="ko-KR" dirty="0"/>
              <a:t>;	//</a:t>
            </a:r>
            <a:r>
              <a:rPr kumimoji="1" lang="ko-KR" altLang="en-US" dirty="0"/>
              <a:t> 패키지 내의 모든 클래스</a:t>
            </a:r>
            <a:r>
              <a:rPr kumimoji="1" lang="en-US" altLang="ko-KR" dirty="0"/>
              <a:t>(</a:t>
            </a:r>
            <a:r>
              <a:rPr kumimoji="1" lang="ko-KR" altLang="en-US" dirty="0"/>
              <a:t>인터페이스</a:t>
            </a:r>
            <a:r>
              <a:rPr kumimoji="1" lang="en-US" altLang="ko-KR" dirty="0"/>
              <a:t>)</a:t>
            </a:r>
            <a:r>
              <a:rPr kumimoji="1" lang="ko-KR" altLang="en-US" dirty="0"/>
              <a:t>를 불러옴</a:t>
            </a:r>
            <a:endParaRPr kumimoji="1" lang="en-US" altLang="ko-KR" dirty="0"/>
          </a:p>
          <a:p>
            <a:pPr lvl="2"/>
            <a:r>
              <a:rPr kumimoji="1" lang="ko-KR" altLang="en-US" dirty="0"/>
              <a:t>예</a:t>
            </a:r>
            <a:r>
              <a:rPr kumimoji="1" lang="en-US" altLang="ko-KR" dirty="0"/>
              <a:t>) 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kumimoji="1" lang="en-US" altLang="ko-KR" b="1" dirty="0" err="1">
                <a:latin typeface="Courier New" charset="0"/>
                <a:ea typeface="Courier New" charset="0"/>
                <a:cs typeface="Courier New" charset="0"/>
              </a:rPr>
              <a:t>java.io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.*; 	//	</a:t>
            </a:r>
            <a:r>
              <a:rPr kumimoji="1" lang="en-US" altLang="ko-KR" b="1" dirty="0" err="1">
                <a:latin typeface="Courier New" charset="0"/>
                <a:ea typeface="Courier New" charset="0"/>
                <a:cs typeface="Courier New" charset="0"/>
              </a:rPr>
              <a:t>java.io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kumimoji="1" lang="ko-KR" altLang="en-US" b="1" dirty="0">
                <a:latin typeface="Courier New" charset="0"/>
                <a:ea typeface="Courier New" charset="0"/>
                <a:cs typeface="Courier New" charset="0"/>
              </a:rPr>
              <a:t>패키지 내 모든 클래스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kumimoji="1" lang="ko-KR" altLang="en-US" b="1" dirty="0">
                <a:latin typeface="Courier New" charset="0"/>
                <a:ea typeface="Courier New" charset="0"/>
                <a:cs typeface="Courier New" charset="0"/>
              </a:rPr>
              <a:t>인터페이스</a:t>
            </a:r>
            <a:r>
              <a:rPr kumimoji="1" lang="en-US" altLang="ko-KR" b="1" dirty="0">
                <a:latin typeface="Courier New" charset="0"/>
                <a:ea typeface="Courier New" charset="0"/>
                <a:cs typeface="Courier New" charset="0"/>
              </a:rPr>
              <a:t>)</a:t>
            </a:r>
            <a:r>
              <a:rPr kumimoji="1" lang="ko-KR" altLang="en-US" b="1" dirty="0">
                <a:latin typeface="Courier New" charset="0"/>
                <a:ea typeface="Courier New" charset="0"/>
                <a:cs typeface="Courier New" charset="0"/>
              </a:rPr>
              <a:t>를 불러옴</a:t>
            </a:r>
            <a:endParaRPr kumimoji="1" lang="en-US" altLang="ko-KR" b="1" dirty="0">
              <a:latin typeface="Courier New" charset="0"/>
              <a:ea typeface="Courier New" charset="0"/>
              <a:cs typeface="Courier New" charset="0"/>
            </a:endParaRPr>
          </a:p>
          <a:p>
            <a:pPr lvl="1"/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9616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/>
              <a:t>Java Class</a:t>
            </a:r>
            <a:br>
              <a:rPr kumimoji="1" lang="en-US" altLang="ko-KR" dirty="0"/>
            </a:br>
            <a:r>
              <a:rPr kumimoji="1" lang="en-US" altLang="ko-KR" sz="2000" dirty="0"/>
              <a:t>: </a:t>
            </a:r>
            <a:r>
              <a:rPr kumimoji="1" lang="ko-KR" altLang="en-US" sz="2000" dirty="0"/>
              <a:t>새로운 패키지의 작성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패키지의 이름과 계층 구조를 결정</a:t>
            </a:r>
            <a:endParaRPr kumimoji="1" lang="en-US" altLang="ko-KR" dirty="0"/>
          </a:p>
          <a:p>
            <a:r>
              <a:rPr kumimoji="1" lang="ko-KR" altLang="en-US" dirty="0"/>
              <a:t>패키지를 위치시킬 디렉토리에 패키지의 계층 구조와 동일한 디렉토리 구조 생성</a:t>
            </a:r>
            <a:endParaRPr kumimoji="1" lang="en-US" altLang="ko-KR" dirty="0"/>
          </a:p>
          <a:p>
            <a:r>
              <a:rPr kumimoji="1" lang="ko-KR" altLang="en-US" dirty="0"/>
              <a:t>패키지에 추가할 클래스들을 생성하고 해당 디렉토리로 이동</a:t>
            </a:r>
            <a:endParaRPr kumimoji="1" lang="en-US" altLang="ko-KR" dirty="0"/>
          </a:p>
          <a:p>
            <a:r>
              <a:rPr kumimoji="1" lang="ko-KR" altLang="en-US" dirty="0"/>
              <a:t>새로 생성된 패키지가 위치한 디렉토리를 환경변수에 추가</a:t>
            </a: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677334" y="4264025"/>
            <a:ext cx="5302842" cy="2232025"/>
          </a:xfrm>
          <a:prstGeom prst="rect">
            <a:avLst/>
          </a:prstGeom>
          <a:solidFill>
            <a:srgbClr val="D9ECFF"/>
          </a:solidFill>
          <a:ln w="28575">
            <a:solidFill>
              <a:srgbClr val="000099"/>
            </a:solidFill>
            <a:miter lim="800000"/>
            <a:headEnd/>
            <a:tailEnd/>
          </a:ln>
        </p:spPr>
        <p:txBody>
          <a:bodyPr/>
          <a:lstStyle>
            <a:lvl1pPr marL="304800" indent="-304800" eaLnBrk="0" hangingPunct="0"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tabLst>
                <a:tab pos="266700" algn="l"/>
                <a:tab pos="400050" algn="l"/>
              </a:tabLs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package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com.example.myproject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endParaRPr lang="en-US" altLang="ko-KR" sz="14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altLang="ko-KR" sz="1400" dirty="0" err="1">
                <a:latin typeface="Courier New" charset="0"/>
                <a:ea typeface="Courier New" charset="0"/>
                <a:cs typeface="Courier New" charset="0"/>
              </a:rPr>
              <a:t>MyClass</a:t>
            </a: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	public void greeting( String name ) {</a:t>
            </a: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1400" dirty="0" err="1">
                <a:latin typeface="Courier New" charset="0"/>
                <a:ea typeface="Courier New" charset="0"/>
                <a:cs typeface="Courier New" charset="0"/>
              </a:rPr>
              <a:t>System.out.println</a:t>
            </a: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( “Hello “ + name );</a:t>
            </a: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	}</a:t>
            </a:r>
          </a:p>
          <a:p>
            <a:pPr eaLnBrk="1" hangingPunct="1">
              <a:spcBef>
                <a:spcPct val="25000"/>
              </a:spcBef>
              <a:buClr>
                <a:srgbClr val="333333"/>
              </a:buClr>
              <a:buFont typeface="Wingdings" pitchFamily="2" charset="2"/>
              <a:buNone/>
              <a:defRPr/>
            </a:pPr>
            <a:r>
              <a:rPr lang="en-US" altLang="ko-KR" sz="1400" dirty="0">
                <a:latin typeface="Courier New" charset="0"/>
                <a:ea typeface="Courier New" charset="0"/>
                <a:cs typeface="Courier New" charset="0"/>
              </a:rPr>
              <a:t>}</a:t>
            </a:r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6198532" y="4264025"/>
            <a:ext cx="5322908" cy="2232025"/>
          </a:xfrm>
          <a:prstGeom prst="rect">
            <a:avLst/>
          </a:prstGeom>
          <a:solidFill>
            <a:srgbClr val="C0C0C0"/>
          </a:solidFill>
          <a:ln w="28575">
            <a:solidFill>
              <a:srgbClr val="666666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package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com.example.myproject.test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import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com.example.myproject.MyClass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;</a:t>
            </a:r>
          </a:p>
          <a:p>
            <a:pPr eaLnBrk="1" hangingPunct="1">
              <a:buFont typeface="Wingdings" charset="2"/>
              <a:buNone/>
            </a:pPr>
            <a:endParaRPr lang="en-US" altLang="ko-KR" sz="1400" b="1" dirty="0">
              <a:latin typeface="Courier New" charset="0"/>
              <a:ea typeface="Courier New" charset="0"/>
              <a:cs typeface="Courier New" charset="0"/>
            </a:endParaRP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MyProjectTest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   public static void main( String[]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) {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MyClass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myClass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MyClass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();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        </a:t>
            </a:r>
            <a:r>
              <a:rPr lang="en-US" altLang="ko-KR" sz="1400" b="1" dirty="0" err="1">
                <a:latin typeface="Courier New" charset="0"/>
                <a:ea typeface="Courier New" charset="0"/>
                <a:cs typeface="Courier New" charset="0"/>
              </a:rPr>
              <a:t>myclass.greeting</a:t>
            </a: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( “Java” );	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    }</a:t>
            </a:r>
          </a:p>
          <a:p>
            <a:pPr eaLnBrk="1" hangingPunct="1">
              <a:buFont typeface="Wingdings" charset="2"/>
              <a:buNone/>
            </a:pPr>
            <a:r>
              <a:rPr lang="en-US" altLang="ko-KR" sz="1400" b="1" dirty="0"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40097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접근 제한자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/>
              <a:t>외부에서 접근할 수 있는 것과 없는 것을 구분하는 것이 바람직</a:t>
            </a:r>
            <a:endParaRPr kumimoji="1" lang="en-US" altLang="ko-KR" dirty="0"/>
          </a:p>
          <a:p>
            <a:r>
              <a:rPr kumimoji="1" lang="ko-KR" altLang="en-US" dirty="0"/>
              <a:t>클래스</a:t>
            </a:r>
            <a:r>
              <a:rPr kumimoji="1" lang="en-US" altLang="ko-KR" dirty="0"/>
              <a:t>,</a:t>
            </a:r>
            <a:r>
              <a:rPr kumimoji="1" lang="ko-KR" altLang="en-US" dirty="0"/>
              <a:t> 멤버 등에 적용 가능</a:t>
            </a:r>
            <a:endParaRPr kumimoji="1" lang="en-US" altLang="ko-KR" dirty="0"/>
          </a:p>
          <a:p>
            <a:r>
              <a:rPr kumimoji="1" lang="ko-KR" altLang="en-US" dirty="0"/>
              <a:t>접근자를 </a:t>
            </a:r>
            <a:r>
              <a:rPr kumimoji="1" lang="ko-KR" altLang="en-US"/>
              <a:t>생략하면 </a:t>
            </a:r>
            <a:r>
              <a:rPr kumimoji="1" lang="en-US" altLang="ko-KR"/>
              <a:t>default</a:t>
            </a:r>
            <a:r>
              <a:rPr kumimoji="1" lang="ko-KR" altLang="en-US" dirty="0"/>
              <a:t> 제한자가 설정된다</a:t>
            </a:r>
            <a:endParaRPr kumimoji="1" lang="en-US" altLang="ko-KR" dirty="0"/>
          </a:p>
          <a:p>
            <a:endParaRPr kumimoji="1" lang="ko-KR" altLang="en-US" dirty="0"/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471255"/>
              </p:ext>
            </p:extLst>
          </p:nvPr>
        </p:nvGraphicFramePr>
        <p:xfrm>
          <a:off x="677334" y="4100975"/>
          <a:ext cx="9160257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64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186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6451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제한자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적용대상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접근할 수 없는 클래스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public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클래스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필드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생성자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메소드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없음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protected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필드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생성자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메소드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자식 클래스가 아닌 다른 패키지에 소속된 클래스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default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클래스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필드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생성자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메소드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다른 패키지에 소속된 클래스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private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필드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생성자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baseline="0" dirty="0"/>
                        <a:t> 메소드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모든 외부 클래스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00386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33717-5EFE-4807-BD98-3C666779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8E1E9B-7947-4776-A6FE-49EE7C784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Inheritance</a:t>
            </a:r>
            <a:r>
              <a:rPr lang="ko-KR" altLang="en-US" dirty="0"/>
              <a:t> </a:t>
            </a:r>
            <a:r>
              <a:rPr lang="en-US" altLang="ko-KR" dirty="0"/>
              <a:t>and</a:t>
            </a:r>
            <a:r>
              <a:rPr lang="ko-KR" altLang="en-US" dirty="0"/>
              <a:t> </a:t>
            </a:r>
            <a:r>
              <a:rPr lang="en-US" altLang="ko-KR" dirty="0"/>
              <a:t>Polymorphism</a:t>
            </a:r>
          </a:p>
          <a:p>
            <a:r>
              <a:rPr lang="ko-KR" altLang="en-US" dirty="0"/>
              <a:t>상속과 </a:t>
            </a:r>
            <a:r>
              <a:rPr lang="ko-KR" altLang="en-US" dirty="0" err="1"/>
              <a:t>다형성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84908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C0D658-05B4-4C14-9D2C-3B5256A78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상속</a:t>
            </a:r>
            <a:r>
              <a:rPr lang="en-US" altLang="ko-KR" sz="2000" dirty="0"/>
              <a:t> (Inheritance)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191E7-CA27-4020-B631-F9632553B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상속</a:t>
            </a:r>
            <a:endParaRPr lang="en-US" altLang="ko-KR" dirty="0"/>
          </a:p>
          <a:p>
            <a:pPr lvl="1"/>
            <a:r>
              <a:rPr lang="ko-KR" altLang="en-US" dirty="0"/>
              <a:t>부모 클래스에 정의된 필드와 메서드를 자식 클래스가 물려받는 것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상속의 필요성</a:t>
            </a:r>
            <a:endParaRPr lang="en-US" altLang="ko-KR" dirty="0"/>
          </a:p>
          <a:p>
            <a:pPr lvl="1"/>
            <a:r>
              <a:rPr lang="ko-KR" altLang="en-US" dirty="0"/>
              <a:t>클래스 사이의 멤버 중복 선언 불필요</a:t>
            </a:r>
            <a:endParaRPr lang="en-US" altLang="ko-KR" dirty="0"/>
          </a:p>
          <a:p>
            <a:pPr lvl="1"/>
            <a:r>
              <a:rPr lang="ko-KR" altLang="en-US" dirty="0"/>
              <a:t>필드</a:t>
            </a:r>
            <a:r>
              <a:rPr lang="en-US" altLang="ko-KR" dirty="0"/>
              <a:t>, </a:t>
            </a:r>
            <a:r>
              <a:rPr lang="ko-KR" altLang="en-US" dirty="0"/>
              <a:t>메서드 재사용으로 클래스가 간결</a:t>
            </a:r>
            <a:endParaRPr lang="en-US" altLang="ko-KR" dirty="0"/>
          </a:p>
          <a:p>
            <a:pPr lvl="1"/>
            <a:r>
              <a:rPr lang="ko-KR" altLang="en-US" dirty="0"/>
              <a:t>클래스간 계층적 분리 및 관리</a:t>
            </a:r>
          </a:p>
        </p:txBody>
      </p:sp>
      <p:graphicFrame>
        <p:nvGraphicFramePr>
          <p:cNvPr id="22" name="Group 34">
            <a:extLst>
              <a:ext uri="{FF2B5EF4-FFF2-40B4-BE49-F238E27FC236}">
                <a16:creationId xmlns:a16="http://schemas.microsoft.com/office/drawing/2014/main" id="{C75884CF-72D3-4DDC-A1A7-F189F91685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6189714"/>
              </p:ext>
            </p:extLst>
          </p:nvPr>
        </p:nvGraphicFramePr>
        <p:xfrm>
          <a:off x="7838207" y="2360614"/>
          <a:ext cx="1571625" cy="1420812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30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Person</a:t>
                      </a:r>
                    </a:p>
                  </a:txBody>
                  <a:tcPr marL="89999" marR="89999" marT="46789" marB="46789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45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710" marB="4571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805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말하기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먹기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걷기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잠자기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710" marB="4571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3" name="그룹 14">
            <a:extLst>
              <a:ext uri="{FF2B5EF4-FFF2-40B4-BE49-F238E27FC236}">
                <a16:creationId xmlns:a16="http://schemas.microsoft.com/office/drawing/2014/main" id="{01733E01-9822-418A-893F-9F18FAC43F30}"/>
              </a:ext>
            </a:extLst>
          </p:cNvPr>
          <p:cNvGrpSpPr>
            <a:grpSpLocks/>
          </p:cNvGrpSpPr>
          <p:nvPr/>
        </p:nvGrpSpPr>
        <p:grpSpPr bwMode="auto">
          <a:xfrm>
            <a:off x="7555632" y="3714751"/>
            <a:ext cx="612775" cy="492125"/>
            <a:chOff x="3559298" y="2702596"/>
            <a:chExt cx="613721" cy="492422"/>
          </a:xfrm>
        </p:grpSpPr>
        <p:cxnSp>
          <p:nvCxnSpPr>
            <p:cNvPr id="24" name="직선 화살표 연결선 11">
              <a:extLst>
                <a:ext uri="{FF2B5EF4-FFF2-40B4-BE49-F238E27FC236}">
                  <a16:creationId xmlns:a16="http://schemas.microsoft.com/office/drawing/2014/main" id="{8C21F6DA-ADFA-4575-82F1-88ED4A5FD89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559298" y="2724051"/>
              <a:ext cx="601043" cy="470967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E7627C54-189A-444E-A081-B536D903BF8F}"/>
                </a:ext>
              </a:extLst>
            </p:cNvPr>
            <p:cNvSpPr/>
            <p:nvPr/>
          </p:nvSpPr>
          <p:spPr>
            <a:xfrm rot="3060000">
              <a:off x="4034761" y="2708888"/>
              <a:ext cx="144550" cy="131966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200"/>
            </a:p>
          </p:txBody>
        </p:sp>
      </p:grpSp>
      <p:grpSp>
        <p:nvGrpSpPr>
          <p:cNvPr id="26" name="그룹 2">
            <a:extLst>
              <a:ext uri="{FF2B5EF4-FFF2-40B4-BE49-F238E27FC236}">
                <a16:creationId xmlns:a16="http://schemas.microsoft.com/office/drawing/2014/main" id="{B971164E-7042-4B25-9D8A-89AD922899C8}"/>
              </a:ext>
            </a:extLst>
          </p:cNvPr>
          <p:cNvGrpSpPr>
            <a:grpSpLocks/>
          </p:cNvGrpSpPr>
          <p:nvPr/>
        </p:nvGrpSpPr>
        <p:grpSpPr bwMode="auto">
          <a:xfrm rot="-418787">
            <a:off x="9051057" y="3702051"/>
            <a:ext cx="530225" cy="590550"/>
            <a:chOff x="5487988" y="2705100"/>
            <a:chExt cx="530225" cy="590550"/>
          </a:xfrm>
        </p:grpSpPr>
        <p:cxnSp>
          <p:nvCxnSpPr>
            <p:cNvPr id="27" name="직선 화살표 연결선 17">
              <a:extLst>
                <a:ext uri="{FF2B5EF4-FFF2-40B4-BE49-F238E27FC236}">
                  <a16:creationId xmlns:a16="http://schemas.microsoft.com/office/drawing/2014/main" id="{14000630-BB2C-4184-A961-25FCF60BB1F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5518150" y="2724150"/>
              <a:ext cx="500063" cy="57150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8" name="이등변 삼각형 27">
              <a:extLst>
                <a:ext uri="{FF2B5EF4-FFF2-40B4-BE49-F238E27FC236}">
                  <a16:creationId xmlns:a16="http://schemas.microsoft.com/office/drawing/2014/main" id="{8D11B4E5-FB00-41D1-8CF7-BB09DD5432CC}"/>
                </a:ext>
              </a:extLst>
            </p:cNvPr>
            <p:cNvSpPr/>
            <p:nvPr/>
          </p:nvSpPr>
          <p:spPr>
            <a:xfrm rot="19080000">
              <a:off x="5480697" y="2694875"/>
              <a:ext cx="144463" cy="131762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200"/>
            </a:p>
          </p:txBody>
        </p:sp>
      </p:grpSp>
      <p:graphicFrame>
        <p:nvGraphicFramePr>
          <p:cNvPr id="29" name="Group 34">
            <a:extLst>
              <a:ext uri="{FF2B5EF4-FFF2-40B4-BE49-F238E27FC236}">
                <a16:creationId xmlns:a16="http://schemas.microsoft.com/office/drawing/2014/main" id="{A171251C-43A8-4683-AC83-4DB3AECDC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674225"/>
              </p:ext>
            </p:extLst>
          </p:nvPr>
        </p:nvGraphicFramePr>
        <p:xfrm>
          <a:off x="9009782" y="4086226"/>
          <a:ext cx="1571625" cy="798513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Researcher</a:t>
                      </a:r>
                    </a:p>
                  </a:txBody>
                  <a:tcPr marL="89999" marR="89999" marT="46714" marB="46714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3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연구하기</a:t>
                      </a:r>
                      <a:r>
                        <a:rPr kumimoji="1" lang="en-US" altLang="ko-KR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0" name="Group 34">
            <a:extLst>
              <a:ext uri="{FF2B5EF4-FFF2-40B4-BE49-F238E27FC236}">
                <a16:creationId xmlns:a16="http://schemas.microsoft.com/office/drawing/2014/main" id="{AF79B27E-C897-4B16-A40C-7173409630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8255261"/>
              </p:ext>
            </p:extLst>
          </p:nvPr>
        </p:nvGraphicFramePr>
        <p:xfrm>
          <a:off x="5937969" y="5378451"/>
          <a:ext cx="1571625" cy="798513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StudentWorker</a:t>
                      </a: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9999" marR="89999" marT="46714" marB="46714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3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일하기</a:t>
                      </a:r>
                      <a:r>
                        <a:rPr kumimoji="1" lang="en-US" altLang="ko-KR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31" name="Group 34">
            <a:extLst>
              <a:ext uri="{FF2B5EF4-FFF2-40B4-BE49-F238E27FC236}">
                <a16:creationId xmlns:a16="http://schemas.microsoft.com/office/drawing/2014/main" id="{B66EF04C-8A26-4DBE-B32B-E22EE46B1F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8297777"/>
              </p:ext>
            </p:extLst>
          </p:nvPr>
        </p:nvGraphicFramePr>
        <p:xfrm>
          <a:off x="6777757" y="4086226"/>
          <a:ext cx="1571625" cy="798513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Student</a:t>
                      </a:r>
                    </a:p>
                  </a:txBody>
                  <a:tcPr marL="89999" marR="89999" marT="46714" marB="46714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3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공부하기</a:t>
                      </a:r>
                      <a:r>
                        <a:rPr kumimoji="1" lang="en-US" altLang="ko-KR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32" name="그룹 14">
            <a:extLst>
              <a:ext uri="{FF2B5EF4-FFF2-40B4-BE49-F238E27FC236}">
                <a16:creationId xmlns:a16="http://schemas.microsoft.com/office/drawing/2014/main" id="{75A59E75-88E7-42BF-BFC6-C59D1630C1F7}"/>
              </a:ext>
            </a:extLst>
          </p:cNvPr>
          <p:cNvGrpSpPr>
            <a:grpSpLocks/>
          </p:cNvGrpSpPr>
          <p:nvPr/>
        </p:nvGrpSpPr>
        <p:grpSpPr bwMode="auto">
          <a:xfrm>
            <a:off x="6801569" y="4872039"/>
            <a:ext cx="612775" cy="492125"/>
            <a:chOff x="3559298" y="2702596"/>
            <a:chExt cx="613721" cy="492422"/>
          </a:xfrm>
        </p:grpSpPr>
        <p:cxnSp>
          <p:nvCxnSpPr>
            <p:cNvPr id="33" name="직선 화살표 연결선 11">
              <a:extLst>
                <a:ext uri="{FF2B5EF4-FFF2-40B4-BE49-F238E27FC236}">
                  <a16:creationId xmlns:a16="http://schemas.microsoft.com/office/drawing/2014/main" id="{A0B55325-60A4-4048-86D5-964B6DFEB3A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559298" y="2724051"/>
              <a:ext cx="601043" cy="470967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" name="이등변 삼각형 33">
              <a:extLst>
                <a:ext uri="{FF2B5EF4-FFF2-40B4-BE49-F238E27FC236}">
                  <a16:creationId xmlns:a16="http://schemas.microsoft.com/office/drawing/2014/main" id="{17594EC8-FF3E-40A3-8276-0E92D1EF6477}"/>
                </a:ext>
              </a:extLst>
            </p:cNvPr>
            <p:cNvSpPr/>
            <p:nvPr/>
          </p:nvSpPr>
          <p:spPr>
            <a:xfrm rot="3060000">
              <a:off x="4034762" y="2708888"/>
              <a:ext cx="144549" cy="131965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200"/>
            </a:p>
          </p:txBody>
        </p:sp>
      </p:grpSp>
      <p:grpSp>
        <p:nvGrpSpPr>
          <p:cNvPr id="35" name="그룹 2">
            <a:extLst>
              <a:ext uri="{FF2B5EF4-FFF2-40B4-BE49-F238E27FC236}">
                <a16:creationId xmlns:a16="http://schemas.microsoft.com/office/drawing/2014/main" id="{533A9A0B-E031-44C0-978E-72AFC320B9BF}"/>
              </a:ext>
            </a:extLst>
          </p:cNvPr>
          <p:cNvGrpSpPr>
            <a:grpSpLocks/>
          </p:cNvGrpSpPr>
          <p:nvPr/>
        </p:nvGrpSpPr>
        <p:grpSpPr bwMode="auto">
          <a:xfrm rot="-418787">
            <a:off x="10125794" y="4859339"/>
            <a:ext cx="530225" cy="590550"/>
            <a:chOff x="5487988" y="2705100"/>
            <a:chExt cx="530225" cy="590550"/>
          </a:xfrm>
        </p:grpSpPr>
        <p:cxnSp>
          <p:nvCxnSpPr>
            <p:cNvPr id="36" name="직선 화살표 연결선 17">
              <a:extLst>
                <a:ext uri="{FF2B5EF4-FFF2-40B4-BE49-F238E27FC236}">
                  <a16:creationId xmlns:a16="http://schemas.microsoft.com/office/drawing/2014/main" id="{B3B09CBF-AD1F-4819-899F-8B2F953D53D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5518150" y="2724150"/>
              <a:ext cx="500063" cy="571500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" name="이등변 삼각형 36">
              <a:extLst>
                <a:ext uri="{FF2B5EF4-FFF2-40B4-BE49-F238E27FC236}">
                  <a16:creationId xmlns:a16="http://schemas.microsoft.com/office/drawing/2014/main" id="{F3DC5CB4-F273-4D0D-9B0D-C83E0F173FD3}"/>
                </a:ext>
              </a:extLst>
            </p:cNvPr>
            <p:cNvSpPr/>
            <p:nvPr/>
          </p:nvSpPr>
          <p:spPr>
            <a:xfrm rot="19080000">
              <a:off x="5480699" y="2694874"/>
              <a:ext cx="144462" cy="131763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200"/>
            </a:p>
          </p:txBody>
        </p:sp>
      </p:grpSp>
      <p:graphicFrame>
        <p:nvGraphicFramePr>
          <p:cNvPr id="38" name="Group 34">
            <a:extLst>
              <a:ext uri="{FF2B5EF4-FFF2-40B4-BE49-F238E27FC236}">
                <a16:creationId xmlns:a16="http://schemas.microsoft.com/office/drawing/2014/main" id="{0FC5AFC3-2E02-4386-B5A7-5C5E16160C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4276681"/>
              </p:ext>
            </p:extLst>
          </p:nvPr>
        </p:nvGraphicFramePr>
        <p:xfrm>
          <a:off x="10017844" y="5384801"/>
          <a:ext cx="1571625" cy="798513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1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Professor</a:t>
                      </a:r>
                    </a:p>
                  </a:txBody>
                  <a:tcPr marL="89999" marR="89999" marT="46714" marB="46714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113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0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3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가르치기</a:t>
                      </a:r>
                      <a:r>
                        <a:rPr kumimoji="1" lang="en-US" altLang="ko-KR" sz="10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634" marB="45634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9" name="직사각형 23">
            <a:extLst>
              <a:ext uri="{FF2B5EF4-FFF2-40B4-BE49-F238E27FC236}">
                <a16:creationId xmlns:a16="http://schemas.microsoft.com/office/drawing/2014/main" id="{DB5982CF-F482-444B-BEEA-57754B0192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78169" y="2160589"/>
            <a:ext cx="1419225" cy="16271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ko-KR" altLang="en-US" sz="1200" dirty="0">
                <a:solidFill>
                  <a:srgbClr val="000000"/>
                </a:solidFill>
                <a:latin typeface="+mn-ea"/>
                <a:ea typeface="+mn-ea"/>
              </a:rPr>
              <a:t>부모클래스</a:t>
            </a:r>
            <a:endParaRPr lang="en-US" altLang="ko-KR" sz="1200" dirty="0">
              <a:solidFill>
                <a:srgbClr val="000000"/>
              </a:solidFill>
              <a:latin typeface="+mn-ea"/>
              <a:ea typeface="+mn-ea"/>
            </a:endParaRPr>
          </a:p>
          <a:p>
            <a:pPr algn="ctr"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+mn-ea"/>
                <a:ea typeface="+mn-ea"/>
              </a:rPr>
              <a:t>Super class</a:t>
            </a:r>
          </a:p>
          <a:p>
            <a:pPr algn="ctr" eaLnBrk="1" latinLnBrk="1" hangingPunct="1">
              <a:defRPr/>
            </a:pPr>
            <a:r>
              <a:rPr lang="ko-KR" altLang="en-US" sz="1200" dirty="0">
                <a:solidFill>
                  <a:srgbClr val="000000"/>
                </a:solidFill>
                <a:latin typeface="+mn-ea"/>
                <a:ea typeface="+mn-ea"/>
              </a:rPr>
              <a:t>상위클래스</a:t>
            </a:r>
            <a:endParaRPr lang="en-US" altLang="ko-KR" sz="1200" dirty="0">
              <a:solidFill>
                <a:srgbClr val="000000"/>
              </a:solidFill>
              <a:latin typeface="+mn-ea"/>
              <a:ea typeface="+mn-ea"/>
            </a:endParaRPr>
          </a:p>
          <a:p>
            <a:pPr algn="ctr"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+mn-ea"/>
                <a:ea typeface="+mn-ea"/>
              </a:rPr>
              <a:t>---------------</a:t>
            </a:r>
          </a:p>
          <a:p>
            <a:pPr algn="ctr" eaLnBrk="1" latinLnBrk="1" hangingPunct="1">
              <a:defRPr/>
            </a:pPr>
            <a:r>
              <a:rPr lang="ko-KR" altLang="en-US" sz="1200" dirty="0">
                <a:solidFill>
                  <a:srgbClr val="000000"/>
                </a:solidFill>
                <a:latin typeface="+mn-ea"/>
                <a:ea typeface="+mn-ea"/>
              </a:rPr>
              <a:t>자식클래스</a:t>
            </a:r>
            <a:endParaRPr lang="en-US" altLang="ko-KR" sz="1200" dirty="0">
              <a:solidFill>
                <a:srgbClr val="000000"/>
              </a:solidFill>
              <a:latin typeface="+mn-ea"/>
              <a:ea typeface="+mn-ea"/>
            </a:endParaRPr>
          </a:p>
          <a:p>
            <a:pPr algn="ctr"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+mn-ea"/>
                <a:ea typeface="+mn-ea"/>
              </a:rPr>
              <a:t>Sub class</a:t>
            </a:r>
          </a:p>
          <a:p>
            <a:pPr algn="ctr" eaLnBrk="1" latinLnBrk="1" hangingPunct="1">
              <a:defRPr/>
            </a:pPr>
            <a:r>
              <a:rPr lang="ko-KR" altLang="en-US" sz="1200" dirty="0">
                <a:solidFill>
                  <a:srgbClr val="000000"/>
                </a:solidFill>
                <a:latin typeface="+mn-ea"/>
                <a:ea typeface="+mn-ea"/>
              </a:rPr>
              <a:t>하위클래스</a:t>
            </a:r>
          </a:p>
        </p:txBody>
      </p:sp>
    </p:spTree>
    <p:extLst>
      <p:ext uri="{BB962C8B-B14F-4D97-AF65-F5344CB8AC3E}">
        <p14:creationId xmlns:p14="http://schemas.microsoft.com/office/powerpoint/2010/main" val="26116441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ABC35A-892C-4341-83AA-831E4E4A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상속</a:t>
            </a:r>
            <a:r>
              <a:rPr lang="en-US" altLang="ko-KR" sz="2000" dirty="0"/>
              <a:t> (Inheritance)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285526-1EA7-4EE5-B3DE-061133805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 언어 상속의 특징</a:t>
            </a:r>
            <a:endParaRPr lang="en-US" altLang="ko-KR" dirty="0"/>
          </a:p>
          <a:p>
            <a:pPr lvl="1"/>
            <a:r>
              <a:rPr lang="ko-KR" altLang="en-US" dirty="0"/>
              <a:t>다중 상속을 지원하지 않음</a:t>
            </a:r>
            <a:endParaRPr lang="en-US" altLang="ko-KR" dirty="0"/>
          </a:p>
          <a:p>
            <a:pPr lvl="1"/>
            <a:r>
              <a:rPr lang="ko-KR" altLang="en-US" dirty="0"/>
              <a:t>상속의 회수에 제한을 두지 않음</a:t>
            </a:r>
            <a:endParaRPr lang="en-US" altLang="ko-KR" dirty="0"/>
          </a:p>
          <a:p>
            <a:pPr lvl="1"/>
            <a:r>
              <a:rPr lang="ko-KR" altLang="en-US" dirty="0"/>
              <a:t>최상위 클래스는 </a:t>
            </a:r>
            <a:r>
              <a:rPr lang="en-US" altLang="ko-KR" dirty="0" err="1"/>
              <a:t>java.lang.Object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상속 선언의 예</a:t>
            </a:r>
          </a:p>
        </p:txBody>
      </p:sp>
      <p:sp>
        <p:nvSpPr>
          <p:cNvPr id="4" name="모서리가 둥근 직사각형 38">
            <a:extLst>
              <a:ext uri="{FF2B5EF4-FFF2-40B4-BE49-F238E27FC236}">
                <a16:creationId xmlns:a16="http://schemas.microsoft.com/office/drawing/2014/main" id="{68CC95C2-EBC8-4329-81E4-506AFF14A103}"/>
              </a:ext>
            </a:extLst>
          </p:cNvPr>
          <p:cNvSpPr/>
          <p:nvPr/>
        </p:nvSpPr>
        <p:spPr>
          <a:xfrm>
            <a:off x="1188978" y="4641187"/>
            <a:ext cx="2319153" cy="140017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Person 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tell();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eat();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walk();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sleep();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모서리가 둥근 직사각형 39">
            <a:extLst>
              <a:ext uri="{FF2B5EF4-FFF2-40B4-BE49-F238E27FC236}">
                <a16:creationId xmlns:a16="http://schemas.microsoft.com/office/drawing/2014/main" id="{B87351CB-6338-4571-A94D-9FEA52CECA99}"/>
              </a:ext>
            </a:extLst>
          </p:cNvPr>
          <p:cNvSpPr/>
          <p:nvPr/>
        </p:nvSpPr>
        <p:spPr>
          <a:xfrm>
            <a:off x="3903731" y="4641186"/>
            <a:ext cx="3490600" cy="140017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Student </a:t>
            </a:r>
            <a:r>
              <a:rPr lang="en-US" altLang="ko-KR" sz="1600" u="sng" dirty="0">
                <a:solidFill>
                  <a:srgbClr val="FF0000"/>
                </a:solidFill>
                <a:latin typeface="Consolas" panose="020B0609020204030204" pitchFamily="49" charset="0"/>
              </a:rPr>
              <a:t>extends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Person 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study()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graphicFrame>
        <p:nvGraphicFramePr>
          <p:cNvPr id="6" name="Group 34">
            <a:extLst>
              <a:ext uri="{FF2B5EF4-FFF2-40B4-BE49-F238E27FC236}">
                <a16:creationId xmlns:a16="http://schemas.microsoft.com/office/drawing/2014/main" id="{1135B22F-5E34-422A-8E28-9229F19A5D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131234"/>
              </p:ext>
            </p:extLst>
          </p:nvPr>
        </p:nvGraphicFramePr>
        <p:xfrm>
          <a:off x="7702377" y="3075912"/>
          <a:ext cx="1571625" cy="1420813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30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Person</a:t>
                      </a:r>
                    </a:p>
                  </a:txBody>
                  <a:tcPr marL="89999" marR="89999" marT="46789" marB="46789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45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710" marB="4571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805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말하기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먹기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걷기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잠자기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710" marB="4571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7" name="그룹 14">
            <a:extLst>
              <a:ext uri="{FF2B5EF4-FFF2-40B4-BE49-F238E27FC236}">
                <a16:creationId xmlns:a16="http://schemas.microsoft.com/office/drawing/2014/main" id="{E6DC6339-4C74-4657-B1D0-CFAF8126921B}"/>
              </a:ext>
            </a:extLst>
          </p:cNvPr>
          <p:cNvGrpSpPr>
            <a:grpSpLocks/>
          </p:cNvGrpSpPr>
          <p:nvPr/>
        </p:nvGrpSpPr>
        <p:grpSpPr bwMode="auto">
          <a:xfrm rot="-3147013">
            <a:off x="8156402" y="4595150"/>
            <a:ext cx="612775" cy="492125"/>
            <a:chOff x="3559298" y="2702596"/>
            <a:chExt cx="613721" cy="492422"/>
          </a:xfrm>
        </p:grpSpPr>
        <p:cxnSp>
          <p:nvCxnSpPr>
            <p:cNvPr id="8" name="직선 화살표 연결선 11">
              <a:extLst>
                <a:ext uri="{FF2B5EF4-FFF2-40B4-BE49-F238E27FC236}">
                  <a16:creationId xmlns:a16="http://schemas.microsoft.com/office/drawing/2014/main" id="{05E77B6B-AD7C-4500-9B78-0ADB34D6E06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3559298" y="2724051"/>
              <a:ext cx="601043" cy="470967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80458E77-9B65-46F4-B5C7-6DB84DC6A12C}"/>
                </a:ext>
              </a:extLst>
            </p:cNvPr>
            <p:cNvSpPr/>
            <p:nvPr/>
          </p:nvSpPr>
          <p:spPr>
            <a:xfrm rot="3060000">
              <a:off x="4042744" y="2696711"/>
              <a:ext cx="144549" cy="131965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200"/>
            </a:p>
          </p:txBody>
        </p:sp>
      </p:grpSp>
      <p:graphicFrame>
        <p:nvGraphicFramePr>
          <p:cNvPr id="10" name="Group 34">
            <a:extLst>
              <a:ext uri="{FF2B5EF4-FFF2-40B4-BE49-F238E27FC236}">
                <a16:creationId xmlns:a16="http://schemas.microsoft.com/office/drawing/2014/main" id="{46424754-69CA-4E28-8F22-08BE435A4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013870"/>
              </p:ext>
            </p:extLst>
          </p:nvPr>
        </p:nvGraphicFramePr>
        <p:xfrm>
          <a:off x="7700789" y="5233325"/>
          <a:ext cx="1571625" cy="808037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59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Student</a:t>
                      </a:r>
                    </a:p>
                  </a:txBody>
                  <a:tcPr marL="89999" marR="89999" marT="46845" marB="46845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927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1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762" marB="45762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017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공부하기</a:t>
                      </a:r>
                      <a:r>
                        <a:rPr kumimoji="1" lang="en-US" altLang="ko-KR" sz="11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()</a:t>
                      </a:r>
                    </a:p>
                  </a:txBody>
                  <a:tcPr marL="91439" marR="91439" marT="45762" marB="45762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093464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E4737-1684-464F-91F0-29A6780E5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상속</a:t>
            </a:r>
            <a:r>
              <a:rPr lang="en-US" altLang="ko-KR" sz="2000" dirty="0"/>
              <a:t> (Inheritance)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A83AA4-2499-4268-B7D9-E3A07050F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상속과 생성자</a:t>
            </a:r>
            <a:endParaRPr lang="en-US" altLang="ko-KR" dirty="0"/>
          </a:p>
          <a:p>
            <a:pPr lvl="1"/>
            <a:r>
              <a:rPr lang="ko-KR" altLang="en-US" dirty="0"/>
              <a:t>자식 생성자에서 특별한 지시가 없으면 부모 클래스의 기본 생성자가 선택된다</a:t>
            </a:r>
            <a:endParaRPr lang="en-US" altLang="ko-KR" dirty="0"/>
          </a:p>
          <a:p>
            <a:pPr lvl="1"/>
            <a:r>
              <a:rPr lang="ko-KR" altLang="en-US" dirty="0"/>
              <a:t>부모 클래스의 특정 생성자를 호출해야 할 경우 </a:t>
            </a:r>
            <a:r>
              <a:rPr lang="en-US" altLang="ko-KR" dirty="0"/>
              <a:t>super() </a:t>
            </a:r>
            <a:r>
              <a:rPr lang="ko-KR" altLang="en-US" dirty="0"/>
              <a:t>로 명시적으로 호출</a:t>
            </a:r>
            <a:endParaRPr lang="en-US" altLang="ko-KR" dirty="0"/>
          </a:p>
          <a:p>
            <a:pPr lvl="1"/>
            <a:r>
              <a:rPr lang="ko-KR" altLang="en-US" b="1" dirty="0">
                <a:solidFill>
                  <a:srgbClr val="FF0000"/>
                </a:solidFill>
              </a:rPr>
              <a:t>부모의 필드나 메서드에 접근시에는 </a:t>
            </a:r>
            <a:r>
              <a:rPr lang="en-US" altLang="ko-KR" b="1" dirty="0">
                <a:solidFill>
                  <a:srgbClr val="FF0000"/>
                </a:solidFill>
              </a:rPr>
              <a:t>super </a:t>
            </a:r>
            <a:r>
              <a:rPr lang="ko-KR" altLang="en-US" b="1" dirty="0">
                <a:solidFill>
                  <a:srgbClr val="FF0000"/>
                </a:solidFill>
              </a:rPr>
              <a:t>키워드를 사용</a:t>
            </a:r>
            <a:endParaRPr lang="en-US" altLang="ko-KR" b="1" dirty="0">
              <a:solidFill>
                <a:srgbClr val="FF0000"/>
              </a:solidFill>
            </a:endParaRPr>
          </a:p>
          <a:p>
            <a:pPr lvl="1"/>
            <a:endParaRPr lang="en-US" altLang="ko-KR" dirty="0"/>
          </a:p>
          <a:p>
            <a:r>
              <a:rPr lang="ko-KR" altLang="en-US" dirty="0"/>
              <a:t>상속과 접근제한자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B7FFC712-E397-4357-8353-324AD7FD57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038" y="4439575"/>
            <a:ext cx="7124700" cy="160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7FAAC328-227B-4888-9E46-9268B6E4F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24" b="15340"/>
          <a:stretch>
            <a:fillRect/>
          </a:stretch>
        </p:blipFill>
        <p:spPr bwMode="auto">
          <a:xfrm>
            <a:off x="977900" y="6098512"/>
            <a:ext cx="5292725" cy="31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1816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A7F29-D446-4D48-93F8-AAA50819F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인스턴스 </a:t>
            </a:r>
            <a:r>
              <a:rPr lang="en-US" altLang="ko-KR" sz="2000" dirty="0"/>
              <a:t>(Instance)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945642-7A9B-4451-B5CE-441644886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</a:t>
            </a:r>
            <a:r>
              <a:rPr lang="en-US" altLang="ko-KR" dirty="0"/>
              <a:t>(Object)</a:t>
            </a:r>
            <a:r>
              <a:rPr lang="ko-KR" altLang="en-US" dirty="0"/>
              <a:t>는 인스턴스</a:t>
            </a:r>
            <a:r>
              <a:rPr lang="en-US" altLang="ko-KR" dirty="0"/>
              <a:t>(Instance)</a:t>
            </a:r>
            <a:r>
              <a:rPr lang="ko-KR" altLang="en-US" dirty="0"/>
              <a:t>의 일반적 의미</a:t>
            </a:r>
            <a:endParaRPr lang="en-US" altLang="ko-KR" dirty="0"/>
          </a:p>
          <a:p>
            <a:r>
              <a:rPr lang="ko-KR" altLang="en-US" dirty="0"/>
              <a:t>객체가 메모리에 할당되어 실제 사용될 때 인스턴스라고 부른다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인스턴스 </a:t>
            </a:r>
            <a:r>
              <a:rPr lang="en-US" altLang="ko-KR" dirty="0"/>
              <a:t>(instance): </a:t>
            </a:r>
            <a:r>
              <a:rPr lang="ko-KR" altLang="en-US" dirty="0"/>
              <a:t>객체가 메모리에 할당되어 실제 사용될 때</a:t>
            </a:r>
            <a:endParaRPr lang="en-US" altLang="ko-KR" dirty="0"/>
          </a:p>
          <a:p>
            <a:r>
              <a:rPr lang="ko-KR" altLang="en-US" dirty="0"/>
              <a:t>인스턴스화 </a:t>
            </a:r>
            <a:r>
              <a:rPr lang="en-US" altLang="ko-KR" dirty="0"/>
              <a:t>(instantiate): </a:t>
            </a:r>
            <a:r>
              <a:rPr lang="ko-KR" altLang="en-US" dirty="0"/>
              <a:t>클래스로부터 인스턴스를 생성하는 것</a:t>
            </a:r>
          </a:p>
        </p:txBody>
      </p:sp>
      <p:graphicFrame>
        <p:nvGraphicFramePr>
          <p:cNvPr id="4" name="다이어그램 3">
            <a:extLst>
              <a:ext uri="{FF2B5EF4-FFF2-40B4-BE49-F238E27FC236}">
                <a16:creationId xmlns:a16="http://schemas.microsoft.com/office/drawing/2014/main" id="{448FD524-BD95-4408-8D14-E6B5AC31F4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8467059"/>
              </p:ext>
            </p:extLst>
          </p:nvPr>
        </p:nvGraphicFramePr>
        <p:xfrm>
          <a:off x="1405466" y="266699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095F29A-9F8E-436E-BAFD-EEB5202A7EDF}"/>
              </a:ext>
            </a:extLst>
          </p:cNvPr>
          <p:cNvSpPr txBox="1"/>
          <p:nvPr/>
        </p:nvSpPr>
        <p:spPr>
          <a:xfrm>
            <a:off x="4816082" y="4555066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instantiate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768761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ACA6FA-3F9A-47B2-8B37-4D465A9AB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메서드 </a:t>
            </a:r>
            <a:r>
              <a:rPr lang="ko-KR" altLang="en-US" sz="2000" dirty="0" err="1"/>
              <a:t>오버라이딩</a:t>
            </a:r>
            <a:r>
              <a:rPr lang="ko-KR" altLang="en-US" sz="2000" dirty="0"/>
              <a:t> </a:t>
            </a:r>
            <a:r>
              <a:rPr lang="en-US" altLang="ko-KR" sz="2000" dirty="0"/>
              <a:t>(Method Overriding)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095A5A-C049-47C7-BB97-CC73783A4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부모 클래스와 자식 클래스의 메서드 사이에서 발생하는 관계</a:t>
            </a:r>
            <a:endParaRPr lang="en-US" altLang="ko-KR" dirty="0"/>
          </a:p>
          <a:p>
            <a:r>
              <a:rPr lang="ko-KR" altLang="en-US" dirty="0"/>
              <a:t>부모 클래스의 메서드를 동일한 이름으로 재 작성</a:t>
            </a:r>
            <a:endParaRPr lang="en-US" altLang="ko-KR" dirty="0"/>
          </a:p>
          <a:p>
            <a:pPr lvl="1"/>
            <a:r>
              <a:rPr lang="ko-KR" altLang="en-US" dirty="0"/>
              <a:t>같은 이름</a:t>
            </a:r>
            <a:r>
              <a:rPr lang="en-US" altLang="ko-KR" dirty="0"/>
              <a:t>, </a:t>
            </a:r>
            <a:r>
              <a:rPr lang="ko-KR" altLang="en-US" dirty="0"/>
              <a:t>같은 </a:t>
            </a:r>
            <a:r>
              <a:rPr lang="ko-KR" altLang="en-US" dirty="0" err="1"/>
              <a:t>리턴타입</a:t>
            </a:r>
            <a:r>
              <a:rPr lang="en-US" altLang="ko-KR" dirty="0"/>
              <a:t>, </a:t>
            </a:r>
            <a:r>
              <a:rPr lang="ko-KR" altLang="en-US" dirty="0"/>
              <a:t>같은 </a:t>
            </a:r>
            <a:r>
              <a:rPr lang="ko-KR" altLang="en-US" dirty="0" err="1"/>
              <a:t>시그너쳐</a:t>
            </a:r>
            <a:endParaRPr lang="en-US" altLang="ko-KR" dirty="0"/>
          </a:p>
          <a:p>
            <a:r>
              <a:rPr lang="ko-KR" altLang="en-US" dirty="0"/>
              <a:t>부모 클래스 메서드 무시하기</a:t>
            </a:r>
            <a:endParaRPr lang="en-US" altLang="ko-KR" dirty="0"/>
          </a:p>
          <a:p>
            <a:r>
              <a:rPr lang="en-US" altLang="ko-KR" dirty="0"/>
              <a:t>@Overriding</a:t>
            </a:r>
            <a:endParaRPr lang="ko-KR" altLang="en-US" dirty="0"/>
          </a:p>
        </p:txBody>
      </p:sp>
      <p:sp>
        <p:nvSpPr>
          <p:cNvPr id="4" name="모서리가 둥근 직사각형 3"/>
          <p:cNvSpPr>
            <a:spLocks noChangeArrowheads="1"/>
          </p:cNvSpPr>
          <p:nvPr/>
        </p:nvSpPr>
        <p:spPr bwMode="auto">
          <a:xfrm>
            <a:off x="6202190" y="3455988"/>
            <a:ext cx="1571625" cy="1357312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1600" dirty="0" err="1">
                <a:latin typeface="+mn-ea"/>
                <a:ea typeface="+mn-ea"/>
              </a:rPr>
              <a:t>메소드</a:t>
            </a:r>
            <a:r>
              <a:rPr lang="en-US" altLang="ko-KR" sz="1600" dirty="0">
                <a:latin typeface="+mn-ea"/>
                <a:ea typeface="+mn-ea"/>
              </a:rPr>
              <a:t>1()</a:t>
            </a:r>
          </a:p>
          <a:p>
            <a:pPr algn="ctr" eaLnBrk="1" hangingPunct="1">
              <a:defRPr/>
            </a:pPr>
            <a:r>
              <a:rPr lang="ko-KR" altLang="en-US" sz="1600" dirty="0" err="1">
                <a:latin typeface="+mn-ea"/>
                <a:ea typeface="+mn-ea"/>
              </a:rPr>
              <a:t>메소드</a:t>
            </a:r>
            <a:r>
              <a:rPr lang="en-US" altLang="ko-KR" sz="1600" dirty="0">
                <a:latin typeface="+mn-ea"/>
                <a:ea typeface="+mn-ea"/>
              </a:rPr>
              <a:t>2()</a:t>
            </a:r>
          </a:p>
          <a:p>
            <a:pPr algn="ctr" eaLnBrk="1" hangingPunct="1">
              <a:defRPr/>
            </a:pPr>
            <a:r>
              <a:rPr lang="ko-KR" altLang="en-US" sz="1600" dirty="0" err="1">
                <a:latin typeface="+mn-ea"/>
                <a:ea typeface="+mn-ea"/>
              </a:rPr>
              <a:t>메소드</a:t>
            </a:r>
            <a:r>
              <a:rPr lang="en-US" altLang="ko-KR" sz="1600" dirty="0">
                <a:latin typeface="+mn-ea"/>
                <a:ea typeface="+mn-ea"/>
              </a:rPr>
              <a:t>3()</a:t>
            </a:r>
            <a:endParaRPr lang="ko-KR" altLang="en-US" sz="1600" dirty="0">
              <a:latin typeface="+mn-ea"/>
              <a:ea typeface="+mn-ea"/>
            </a:endParaRPr>
          </a:p>
        </p:txBody>
      </p:sp>
      <p:sp>
        <p:nvSpPr>
          <p:cNvPr id="5" name="직사각형 5"/>
          <p:cNvSpPr>
            <a:spLocks noChangeArrowheads="1"/>
          </p:cNvSpPr>
          <p:nvPr/>
        </p:nvSpPr>
        <p:spPr bwMode="auto">
          <a:xfrm>
            <a:off x="7916690" y="3887788"/>
            <a:ext cx="12858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600" dirty="0">
                <a:latin typeface="+mn-ea"/>
                <a:ea typeface="+mn-ea"/>
              </a:rPr>
              <a:t>부모클래스</a:t>
            </a:r>
          </a:p>
        </p:txBody>
      </p:sp>
      <p:sp>
        <p:nvSpPr>
          <p:cNvPr id="6" name="모서리가 둥근 직사각형 6"/>
          <p:cNvSpPr>
            <a:spLocks noChangeArrowheads="1"/>
          </p:cNvSpPr>
          <p:nvPr/>
        </p:nvSpPr>
        <p:spPr bwMode="auto">
          <a:xfrm>
            <a:off x="6202190" y="5897563"/>
            <a:ext cx="1571625" cy="509587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hangingPunct="1">
              <a:defRPr/>
            </a:pPr>
            <a:r>
              <a:rPr lang="ko-KR" altLang="en-US" sz="1600">
                <a:latin typeface="+mn-ea"/>
                <a:ea typeface="+mn-ea"/>
              </a:rPr>
              <a:t>메소드</a:t>
            </a:r>
            <a:r>
              <a:rPr lang="en-US" altLang="ko-KR" sz="1600">
                <a:latin typeface="+mn-ea"/>
                <a:ea typeface="+mn-ea"/>
              </a:rPr>
              <a:t>2()</a:t>
            </a:r>
            <a:endParaRPr lang="ko-KR" altLang="en-US" sz="1600">
              <a:latin typeface="+mn-ea"/>
              <a:ea typeface="+mn-ea"/>
            </a:endParaRPr>
          </a:p>
        </p:txBody>
      </p:sp>
      <p:sp>
        <p:nvSpPr>
          <p:cNvPr id="7" name="직사각형 7"/>
          <p:cNvSpPr>
            <a:spLocks noChangeArrowheads="1"/>
          </p:cNvSpPr>
          <p:nvPr/>
        </p:nvSpPr>
        <p:spPr bwMode="auto">
          <a:xfrm>
            <a:off x="7988127" y="5903913"/>
            <a:ext cx="12858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hangingPunct="1">
              <a:defRPr/>
            </a:pPr>
            <a:r>
              <a:rPr lang="ko-KR" altLang="en-US" sz="1600" dirty="0">
                <a:latin typeface="+mn-ea"/>
                <a:ea typeface="+mn-ea"/>
              </a:rPr>
              <a:t>자식클래스</a:t>
            </a:r>
          </a:p>
        </p:txBody>
      </p:sp>
      <p:cxnSp>
        <p:nvCxnSpPr>
          <p:cNvPr id="8" name="직선 화살표 연결선 9"/>
          <p:cNvCxnSpPr>
            <a:cxnSpLocks noChangeShapeType="1"/>
            <a:stCxn id="10" idx="0"/>
            <a:endCxn id="7" idx="2"/>
          </p:cNvCxnSpPr>
          <p:nvPr/>
        </p:nvCxnSpPr>
        <p:spPr bwMode="auto">
          <a:xfrm flipV="1">
            <a:off x="6988002" y="4813300"/>
            <a:ext cx="0" cy="1084263"/>
          </a:xfrm>
          <a:prstGeom prst="straightConnector1">
            <a:avLst/>
          </a:prstGeom>
          <a:noFill/>
          <a:ln w="19050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직사각형 8"/>
          <p:cNvSpPr>
            <a:spLocks noChangeArrowheads="1"/>
          </p:cNvSpPr>
          <p:nvPr/>
        </p:nvSpPr>
        <p:spPr bwMode="auto">
          <a:xfrm>
            <a:off x="4143202" y="4892675"/>
            <a:ext cx="1785938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/>
            <a:r>
              <a:rPr lang="ko-KR" altLang="en-US" sz="1600">
                <a:solidFill>
                  <a:srgbClr val="000000"/>
                </a:solidFill>
                <a:latin typeface="맑은 고딕" charset="-127"/>
                <a:ea typeface="맑은 고딕" charset="-127"/>
              </a:rPr>
              <a:t>메소드</a:t>
            </a:r>
            <a:r>
              <a:rPr lang="en-US" altLang="ko-KR" sz="1600">
                <a:solidFill>
                  <a:srgbClr val="000000"/>
                </a:solidFill>
                <a:latin typeface="맑은 고딕" charset="-127"/>
                <a:ea typeface="맑은 고딕" charset="-127"/>
              </a:rPr>
              <a:t>2() </a:t>
            </a:r>
            <a:r>
              <a:rPr lang="ko-KR" altLang="en-US" sz="1600">
                <a:solidFill>
                  <a:srgbClr val="000000"/>
                </a:solidFill>
                <a:latin typeface="맑은 고딕" charset="-127"/>
                <a:ea typeface="맑은 고딕" charset="-127"/>
              </a:rPr>
              <a:t>호출</a:t>
            </a:r>
          </a:p>
        </p:txBody>
      </p:sp>
      <p:cxnSp>
        <p:nvCxnSpPr>
          <p:cNvPr id="10" name="직선 화살표 연결선 18"/>
          <p:cNvCxnSpPr>
            <a:cxnSpLocks noChangeShapeType="1"/>
            <a:endCxn id="10" idx="1"/>
          </p:cNvCxnSpPr>
          <p:nvPr/>
        </p:nvCxnSpPr>
        <p:spPr bwMode="auto">
          <a:xfrm>
            <a:off x="5035377" y="5399088"/>
            <a:ext cx="1166813" cy="754062"/>
          </a:xfrm>
          <a:prstGeom prst="straightConnector1">
            <a:avLst/>
          </a:prstGeom>
          <a:noFill/>
          <a:ln w="15875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" name="직선 화살표 연결선 20"/>
          <p:cNvCxnSpPr>
            <a:cxnSpLocks noChangeShapeType="1"/>
          </p:cNvCxnSpPr>
          <p:nvPr/>
        </p:nvCxnSpPr>
        <p:spPr bwMode="auto">
          <a:xfrm flipV="1">
            <a:off x="5035377" y="4103688"/>
            <a:ext cx="1146175" cy="709612"/>
          </a:xfrm>
          <a:prstGeom prst="straightConnector1">
            <a:avLst/>
          </a:prstGeom>
          <a:noFill/>
          <a:ln w="1905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이등변 삼각형 19"/>
          <p:cNvSpPr/>
          <p:nvPr/>
        </p:nvSpPr>
        <p:spPr>
          <a:xfrm rot="60000">
            <a:off x="6924502" y="4827588"/>
            <a:ext cx="142875" cy="131762"/>
          </a:xfrm>
          <a:prstGeom prst="triangle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13" name="직선 연결선 18"/>
          <p:cNvCxnSpPr/>
          <p:nvPr/>
        </p:nvCxnSpPr>
        <p:spPr>
          <a:xfrm>
            <a:off x="6433965" y="4102100"/>
            <a:ext cx="108108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22"/>
          <p:cNvCxnSpPr/>
          <p:nvPr/>
        </p:nvCxnSpPr>
        <p:spPr>
          <a:xfrm>
            <a:off x="6433965" y="4167188"/>
            <a:ext cx="1081087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31846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1B16ED-64DE-4157-BE14-45AD2EC2F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endParaRPr lang="ko-KR" altLang="en-US" dirty="0"/>
          </a:p>
        </p:txBody>
      </p:sp>
      <p:sp>
        <p:nvSpPr>
          <p:cNvPr id="4" name="모서리가 둥근 직사각형 4">
            <a:extLst>
              <a:ext uri="{FF2B5EF4-FFF2-40B4-BE49-F238E27FC236}">
                <a16:creationId xmlns:a16="http://schemas.microsoft.com/office/drawing/2014/main" id="{7EF5A0B1-97E8-4F06-95FE-5BC06D0F3F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0627" y="3683002"/>
            <a:ext cx="1898650" cy="13811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String name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age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getName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getAge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  (X)</a:t>
            </a:r>
            <a:endParaRPr lang="ko-KR" altLang="en-US" sz="12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FFBAA0F-1A13-4E01-A579-FEABC7355A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327" y="4024314"/>
            <a:ext cx="684213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100">
                <a:latin typeface="Courier New" charset="0"/>
                <a:ea typeface="Courier New" charset="0"/>
                <a:cs typeface="Courier New" charset="0"/>
              </a:rPr>
              <a:t>Person</a:t>
            </a:r>
            <a:endParaRPr lang="ko-KR" altLang="en-US" sz="11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6" name="모서리가 둥근 직사각형 6">
            <a:extLst>
              <a:ext uri="{FF2B5EF4-FFF2-40B4-BE49-F238E27FC236}">
                <a16:creationId xmlns:a16="http://schemas.microsoft.com/office/drawing/2014/main" id="{57AD4AFF-A04A-4BCF-AA9C-4180806F58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6127" y="2820989"/>
            <a:ext cx="252413" cy="255588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14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A219F55-8AE3-4B21-B9C3-7B464283DA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740" y="2200277"/>
            <a:ext cx="2916237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400" b="1">
                <a:latin typeface="Courier New" charset="0"/>
                <a:ea typeface="Courier New" charset="0"/>
                <a:cs typeface="Courier New" charset="0"/>
              </a:rPr>
              <a:t>Student s1 = new Student()</a:t>
            </a:r>
            <a:endParaRPr lang="ko-KR" altLang="en-US" sz="1400" b="1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8" name="직선 화살표 연결선 9">
            <a:extLst>
              <a:ext uri="{FF2B5EF4-FFF2-40B4-BE49-F238E27FC236}">
                <a16:creationId xmlns:a16="http://schemas.microsoft.com/office/drawing/2014/main" id="{6D8E3C77-9F43-49A2-96E7-6D7345C5E05E}"/>
              </a:ext>
            </a:extLst>
          </p:cNvPr>
          <p:cNvCxnSpPr>
            <a:cxnSpLocks noChangeShapeType="1"/>
            <a:stCxn id="6" idx="2"/>
            <a:endCxn id="4" idx="0"/>
          </p:cNvCxnSpPr>
          <p:nvPr/>
        </p:nvCxnSpPr>
        <p:spPr bwMode="auto">
          <a:xfrm flipH="1">
            <a:off x="2269952" y="3076577"/>
            <a:ext cx="3175" cy="606425"/>
          </a:xfrm>
          <a:prstGeom prst="straightConnector1">
            <a:avLst/>
          </a:prstGeom>
          <a:noFill/>
          <a:ln w="1905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A50B70FE-B856-4B97-893E-75A4E09E97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4602" y="2520952"/>
            <a:ext cx="1085850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200">
                <a:latin typeface="Courier New" charset="0"/>
                <a:ea typeface="Courier New" charset="0"/>
                <a:cs typeface="Courier New" charset="0"/>
              </a:rPr>
              <a:t>Student  s1</a:t>
            </a:r>
            <a:endParaRPr lang="ko-KR" altLang="en-US" sz="12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모서리가 둥근 직사각형 16">
            <a:extLst>
              <a:ext uri="{FF2B5EF4-FFF2-40B4-BE49-F238E27FC236}">
                <a16:creationId xmlns:a16="http://schemas.microsoft.com/office/drawing/2014/main" id="{742D9B60-53F3-43A8-B161-0B00B72B81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0627" y="5064127"/>
            <a:ext cx="1898650" cy="1128712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String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schoolName</a:t>
            </a:r>
            <a:endParaRPr lang="en-US" altLang="ko-KR" sz="12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getSchoolName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b="1" dirty="0" err="1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b="1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ko-KR" altLang="en-US" sz="12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F1CFC80-C3F4-4AAB-B437-66C029A9B4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8327" y="5489577"/>
            <a:ext cx="684213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100">
                <a:latin typeface="Courier New" charset="0"/>
                <a:ea typeface="Courier New" charset="0"/>
                <a:cs typeface="Courier New" charset="0"/>
              </a:rPr>
              <a:t>Student</a:t>
            </a:r>
            <a:endParaRPr lang="ko-KR" altLang="en-US" sz="11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2" name="모서리가 둥근 직사각형 21">
            <a:extLst>
              <a:ext uri="{FF2B5EF4-FFF2-40B4-BE49-F238E27FC236}">
                <a16:creationId xmlns:a16="http://schemas.microsoft.com/office/drawing/2014/main" id="{EA467AB9-29CB-4B58-9AFA-2E82484D2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0740" y="3683002"/>
            <a:ext cx="2209800" cy="1381125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String name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age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getName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getAge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ko-KR" sz="1200" b="1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r>
              <a:rPr lang="en-US" altLang="ko-KR" sz="1200" b="1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</a:t>
            </a:r>
            <a:r>
              <a:rPr lang="en-US" altLang="ko-KR" sz="1200" b="1" dirty="0" err="1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showInfo</a:t>
            </a:r>
            <a:r>
              <a:rPr lang="en-US" altLang="ko-KR" sz="1200" b="1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()</a:t>
            </a:r>
            <a:endParaRPr lang="ko-KR" altLang="en-US" sz="1200" b="1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1F4A015-7F89-409B-A963-A663760DAF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8440" y="4024314"/>
            <a:ext cx="684212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100">
                <a:latin typeface="Courier New" charset="0"/>
                <a:ea typeface="Courier New" charset="0"/>
                <a:cs typeface="Courier New" charset="0"/>
              </a:rPr>
              <a:t>Person</a:t>
            </a:r>
            <a:endParaRPr lang="ko-KR" altLang="en-US" sz="11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4" name="모서리가 둥근 직사각형 23">
            <a:extLst>
              <a:ext uri="{FF2B5EF4-FFF2-40B4-BE49-F238E27FC236}">
                <a16:creationId xmlns:a16="http://schemas.microsoft.com/office/drawing/2014/main" id="{4BF52D5E-2A29-4D44-BFD0-4282B9FF21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7052" y="2820989"/>
            <a:ext cx="254000" cy="255588"/>
          </a:xfrm>
          <a:prstGeom prst="roundRect">
            <a:avLst>
              <a:gd name="adj" fmla="val 0"/>
            </a:avLst>
          </a:prstGeom>
          <a:solidFill>
            <a:schemeClr val="bg1">
              <a:lumMod val="85000"/>
            </a:schemeClr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endParaRPr lang="ko-KR" altLang="en-US" sz="1400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15" name="직선 화살표 연결선 9">
            <a:extLst>
              <a:ext uri="{FF2B5EF4-FFF2-40B4-BE49-F238E27FC236}">
                <a16:creationId xmlns:a16="http://schemas.microsoft.com/office/drawing/2014/main" id="{54AD5B55-64DA-4F9A-8D1C-6ADCD868ADEF}"/>
              </a:ext>
            </a:extLst>
          </p:cNvPr>
          <p:cNvCxnSpPr>
            <a:cxnSpLocks noChangeShapeType="1"/>
            <a:stCxn id="14" idx="2"/>
            <a:endCxn id="12" idx="0"/>
          </p:cNvCxnSpPr>
          <p:nvPr/>
        </p:nvCxnSpPr>
        <p:spPr bwMode="auto">
          <a:xfrm>
            <a:off x="5864052" y="3076577"/>
            <a:ext cx="1588" cy="606425"/>
          </a:xfrm>
          <a:prstGeom prst="straightConnector1">
            <a:avLst/>
          </a:prstGeom>
          <a:noFill/>
          <a:ln w="1905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36F5DFD-3BD5-485D-A768-0C0FB2A54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5527" y="2520952"/>
            <a:ext cx="1085850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algn="ctr" eaLnBrk="1" latinLnBrk="1" hangingPunct="1">
              <a:defRPr/>
            </a:pPr>
            <a:r>
              <a:rPr lang="en-US" altLang="ko-KR" sz="1200">
                <a:latin typeface="Courier New" charset="0"/>
                <a:ea typeface="Courier New" charset="0"/>
                <a:cs typeface="Courier New" charset="0"/>
              </a:rPr>
              <a:t>Person  p1</a:t>
            </a:r>
            <a:endParaRPr lang="ko-KR" altLang="en-US" sz="12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7" name="모서리가 둥근 직사각형 26">
            <a:extLst>
              <a:ext uri="{FF2B5EF4-FFF2-40B4-BE49-F238E27FC236}">
                <a16:creationId xmlns:a16="http://schemas.microsoft.com/office/drawing/2014/main" id="{30843937-127E-45FE-9A7A-CBC358491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0740" y="5064127"/>
            <a:ext cx="2209800" cy="1128712"/>
          </a:xfrm>
          <a:prstGeom prst="roundRect">
            <a:avLst>
              <a:gd name="adj" fmla="val 16667"/>
            </a:avLst>
          </a:prstGeom>
          <a:noFill/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String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schoolName</a:t>
            </a:r>
            <a:endParaRPr lang="en-US" altLang="ko-KR" sz="12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getSchoolName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ko-KR" altLang="en-US" sz="1200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32A18D8-C4AC-433D-B547-161BB3F636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38440" y="5489577"/>
            <a:ext cx="684212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100">
                <a:latin typeface="Courier New" charset="0"/>
                <a:ea typeface="Courier New" charset="0"/>
                <a:cs typeface="Courier New" charset="0"/>
              </a:rPr>
              <a:t>Student</a:t>
            </a:r>
            <a:endParaRPr lang="ko-KR" altLang="en-US" sz="110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120C657A-3698-41B9-BADF-0AFBBD509C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5740" y="2200277"/>
            <a:ext cx="2916237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400" b="1">
                <a:latin typeface="Courier New" charset="0"/>
                <a:ea typeface="Courier New" charset="0"/>
                <a:cs typeface="Courier New" charset="0"/>
              </a:rPr>
              <a:t>Person p1 = new Student()</a:t>
            </a:r>
            <a:endParaRPr lang="ko-KR" altLang="en-US" sz="1400" b="1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0" name="모서리가 둥근 직사각형 35">
            <a:extLst>
              <a:ext uri="{FF2B5EF4-FFF2-40B4-BE49-F238E27FC236}">
                <a16:creationId xmlns:a16="http://schemas.microsoft.com/office/drawing/2014/main" id="{BF8BDF60-D789-478D-8403-49BAF124EA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8852" y="2520952"/>
            <a:ext cx="1835150" cy="1379537"/>
          </a:xfrm>
          <a:prstGeom prst="roundRect">
            <a:avLst>
              <a:gd name="adj" fmla="val 1209"/>
            </a:avLst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String name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age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getName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getAge</a:t>
            </a: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ko-KR" altLang="en-US" sz="1200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1139693B-A932-448A-9FFC-24A0215055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38852" y="2160589"/>
            <a:ext cx="900113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400" b="1">
                <a:latin typeface="Courier New" charset="0"/>
                <a:ea typeface="Courier New" charset="0"/>
                <a:cs typeface="Courier New" charset="0"/>
              </a:rPr>
              <a:t>Person</a:t>
            </a:r>
            <a:endParaRPr lang="ko-KR" altLang="en-US" sz="1400" b="1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2" name="모서리가 둥근 직사각형 37">
            <a:extLst>
              <a:ext uri="{FF2B5EF4-FFF2-40B4-BE49-F238E27FC236}">
                <a16:creationId xmlns:a16="http://schemas.microsoft.com/office/drawing/2014/main" id="{FA3F5D2E-74A9-4F48-917D-175D76736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1077" y="5018089"/>
            <a:ext cx="1812925" cy="1128713"/>
          </a:xfrm>
          <a:prstGeom prst="roundRect">
            <a:avLst>
              <a:gd name="adj" fmla="val 0"/>
            </a:avLst>
          </a:prstGeom>
          <a:noFill/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String </a:t>
            </a:r>
            <a:r>
              <a:rPr lang="en-US" altLang="ko-KR" sz="1200" dirty="0" err="1">
                <a:latin typeface="Courier New" charset="0"/>
                <a:ea typeface="Courier New" charset="0"/>
                <a:cs typeface="Courier New" charset="0"/>
              </a:rPr>
              <a:t>schoolName</a:t>
            </a:r>
            <a:endParaRPr lang="en-US" altLang="ko-KR" sz="1200" dirty="0">
              <a:latin typeface="Courier New" charset="0"/>
              <a:ea typeface="Courier New" charset="0"/>
              <a:cs typeface="Courier New" charset="0"/>
            </a:endParaRP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----------------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b="1" dirty="0" err="1">
                <a:latin typeface="Courier New" charset="0"/>
                <a:ea typeface="Courier New" charset="0"/>
                <a:cs typeface="Courier New" charset="0"/>
              </a:rPr>
              <a:t>getSchoolName</a:t>
            </a:r>
            <a:r>
              <a:rPr lang="en-US" altLang="ko-KR" sz="1200" b="1" dirty="0">
                <a:latin typeface="Courier New" charset="0"/>
                <a:ea typeface="Courier New" charset="0"/>
                <a:cs typeface="Courier New" charset="0"/>
              </a:rPr>
              <a:t>()</a:t>
            </a:r>
          </a:p>
          <a:p>
            <a:pPr eaLnBrk="1" latinLnBrk="1" hangingPunct="1">
              <a:defRPr/>
            </a:pPr>
            <a:r>
              <a:rPr lang="en-US" altLang="ko-KR" sz="1200" dirty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altLang="ko-KR" sz="1200" dirty="0" err="1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showInfo</a:t>
            </a:r>
            <a:r>
              <a:rPr lang="en-US" altLang="ko-KR" sz="1200" dirty="0">
                <a:solidFill>
                  <a:srgbClr val="00B050"/>
                </a:solidFill>
                <a:latin typeface="Courier New" charset="0"/>
                <a:ea typeface="Courier New" charset="0"/>
                <a:cs typeface="Courier New" charset="0"/>
              </a:rPr>
              <a:t>()</a:t>
            </a:r>
            <a:endParaRPr lang="ko-KR" altLang="en-US" sz="1200" dirty="0">
              <a:solidFill>
                <a:srgbClr val="00B05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3E95353F-3F4E-4616-A826-4B9D22B777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5202" y="4681539"/>
            <a:ext cx="820738" cy="42862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lvl1pPr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1pPr>
            <a:lvl2pPr marL="742950" indent="-28575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2pPr>
            <a:lvl3pPr marL="11430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3pPr>
            <a:lvl4pPr marL="16002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4pPr>
            <a:lvl5pPr marL="2057400" indent="-228600" eaLnBrk="0" hangingPunct="0"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3000">
                <a:solidFill>
                  <a:srgbClr val="000000"/>
                </a:solidFill>
                <a:latin typeface="HY견고딕" pitchFamily="18" charset="-127"/>
                <a:ea typeface="굴림" pitchFamily="50" charset="-127"/>
              </a:defRPr>
            </a:lvl9pPr>
          </a:lstStyle>
          <a:p>
            <a:pPr eaLnBrk="1" latinLnBrk="1" hangingPunct="1">
              <a:defRPr/>
            </a:pPr>
            <a:r>
              <a:rPr lang="en-US" altLang="ko-KR" sz="1400" b="1">
                <a:latin typeface="Courier New" charset="0"/>
                <a:ea typeface="Courier New" charset="0"/>
                <a:cs typeface="Courier New" charset="0"/>
              </a:rPr>
              <a:t>Student</a:t>
            </a:r>
            <a:endParaRPr lang="ko-KR" altLang="en-US" sz="1400" b="1">
              <a:latin typeface="Courier New" charset="0"/>
              <a:ea typeface="Courier New" charset="0"/>
              <a:cs typeface="Courier New" charset="0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01F69D4E-E629-479E-86CF-D089925A1BD7}"/>
              </a:ext>
            </a:extLst>
          </p:cNvPr>
          <p:cNvCxnSpPr/>
          <p:nvPr/>
        </p:nvCxnSpPr>
        <p:spPr>
          <a:xfrm>
            <a:off x="3866977" y="2200277"/>
            <a:ext cx="0" cy="427990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57CEB1AD-9E10-4B7D-B507-B8DBB9BFEAB7}"/>
              </a:ext>
            </a:extLst>
          </p:cNvPr>
          <p:cNvCxnSpPr/>
          <p:nvPr/>
        </p:nvCxnSpPr>
        <p:spPr>
          <a:xfrm>
            <a:off x="7221365" y="2200277"/>
            <a:ext cx="0" cy="4279900"/>
          </a:xfrm>
          <a:prstGeom prst="line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9">
            <a:extLst>
              <a:ext uri="{FF2B5EF4-FFF2-40B4-BE49-F238E27FC236}">
                <a16:creationId xmlns:a16="http://schemas.microsoft.com/office/drawing/2014/main" id="{1CA75DB7-933B-4FDA-8990-D14948D84C9D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8332959" y="3946527"/>
            <a:ext cx="11113" cy="1117600"/>
          </a:xfrm>
          <a:prstGeom prst="straightConnector1">
            <a:avLst/>
          </a:prstGeom>
          <a:noFill/>
          <a:ln w="19050" algn="ctr">
            <a:solidFill>
              <a:srgbClr val="00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EB858A06-4746-42B1-8AA9-5AE6314A3080}"/>
              </a:ext>
            </a:extLst>
          </p:cNvPr>
          <p:cNvSpPr/>
          <p:nvPr/>
        </p:nvSpPr>
        <p:spPr bwMode="auto">
          <a:xfrm rot="60000">
            <a:off x="8267079" y="3901726"/>
            <a:ext cx="142875" cy="131761"/>
          </a:xfrm>
          <a:prstGeom prst="triangle">
            <a:avLst/>
          </a:prstGeom>
          <a:solidFill>
            <a:schemeClr val="bg1"/>
          </a:solidFill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1" hangingPunct="1">
              <a:defRPr/>
            </a:pPr>
            <a:endParaRPr lang="ko-KR" altLang="en-US" sz="160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7200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상속 연습</a:t>
            </a:r>
            <a:endParaRPr kumimoji="1" lang="ko-KR" altLang="en-US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1380952" y="2160589"/>
            <a:ext cx="6048375" cy="3960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266700" indent="-17462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 dirty="0">
                <a:ea typeface="맑은 고딕" charset="-127"/>
              </a:rPr>
              <a:t>[</a:t>
            </a:r>
            <a:r>
              <a:rPr lang="ko-KR" altLang="en-US" sz="1300" b="1" dirty="0">
                <a:ea typeface="맑은 고딕" charset="-127"/>
              </a:rPr>
              <a:t>문제</a:t>
            </a:r>
            <a:r>
              <a:rPr lang="en-US" altLang="ko-KR" sz="1300" b="1" dirty="0">
                <a:ea typeface="맑은 고딕" charset="-127"/>
              </a:rPr>
              <a:t>]</a:t>
            </a:r>
            <a:endParaRPr lang="en-US" altLang="ko-KR" sz="1400" dirty="0"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Point 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클래스를 만드세요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생성자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, getter/setter, draw()</a:t>
            </a:r>
          </a:p>
          <a:p>
            <a:pPr lvl="2">
              <a:spcBef>
                <a:spcPts val="600"/>
              </a:spcBef>
            </a:pPr>
            <a:endParaRPr kumimoji="0" lang="en-US" altLang="ko-KR" sz="1200" dirty="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Point 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클래스를 상속받아 </a:t>
            </a:r>
            <a:r>
              <a:rPr kumimoji="0" lang="en-US" altLang="ko-KR" sz="1200" dirty="0" err="1">
                <a:solidFill>
                  <a:srgbClr val="000000"/>
                </a:solidFill>
                <a:ea typeface="맑은 고딕" charset="-127"/>
              </a:rPr>
              <a:t>ColorPoint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 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클래스를 만드세요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생성자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, getter/setter, draw()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endParaRPr kumimoji="0" lang="en-US" altLang="ko-KR" sz="1200" dirty="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 dirty="0" err="1">
                <a:solidFill>
                  <a:srgbClr val="000000"/>
                </a:solidFill>
                <a:ea typeface="맑은 고딕" charset="-127"/>
              </a:rPr>
              <a:t>PointApp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 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클래스를 통해서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 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인스턴스를 생성하고 </a:t>
            </a:r>
            <a:r>
              <a:rPr kumimoji="0" lang="en-US" altLang="ko-KR" sz="1200" dirty="0" err="1">
                <a:solidFill>
                  <a:srgbClr val="000000"/>
                </a:solidFill>
                <a:ea typeface="맑은 고딕" charset="-127"/>
              </a:rPr>
              <a:t>showInfo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()</a:t>
            </a: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를 통해 확인하세요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Point p = </a:t>
            </a:r>
            <a:r>
              <a:rPr kumimoji="0" lang="en-US" altLang="ko-KR" sz="1200" b="1" dirty="0">
                <a:solidFill>
                  <a:srgbClr val="000000"/>
                </a:solidFill>
                <a:ea typeface="맑은 고딕" charset="-127"/>
              </a:rPr>
              <a:t>new Point(4,4);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 dirty="0" err="1">
                <a:solidFill>
                  <a:srgbClr val="000000"/>
                </a:solidFill>
                <a:ea typeface="맑은 고딕" charset="-127"/>
              </a:rPr>
              <a:t>ColorPoint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  cp1 = </a:t>
            </a:r>
            <a:r>
              <a:rPr kumimoji="0" lang="en-US" altLang="ko-KR" sz="1200" b="1" dirty="0">
                <a:solidFill>
                  <a:srgbClr val="000000"/>
                </a:solidFill>
                <a:ea typeface="맑은 고딕" charset="-127"/>
              </a:rPr>
              <a:t>new </a:t>
            </a:r>
            <a:r>
              <a:rPr kumimoji="0" lang="en-US" altLang="ko-KR" sz="1200" b="1" dirty="0" err="1">
                <a:solidFill>
                  <a:srgbClr val="000000"/>
                </a:solidFill>
                <a:ea typeface="맑은 고딕" charset="-127"/>
              </a:rPr>
              <a:t>ColorPoint</a:t>
            </a:r>
            <a:r>
              <a:rPr kumimoji="0" lang="en-US" altLang="ko-KR" sz="1200" b="1" dirty="0">
                <a:solidFill>
                  <a:srgbClr val="000000"/>
                </a:solidFill>
                <a:ea typeface="맑은 고딕" charset="-127"/>
              </a:rPr>
              <a:t>(“red”);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 dirty="0" err="1">
                <a:solidFill>
                  <a:srgbClr val="000000"/>
                </a:solidFill>
                <a:ea typeface="맑은 고딕" charset="-127"/>
              </a:rPr>
              <a:t>ColorPoint</a:t>
            </a:r>
            <a:r>
              <a:rPr kumimoji="0" lang="en-US" altLang="ko-KR" sz="1200" dirty="0">
                <a:solidFill>
                  <a:srgbClr val="000000"/>
                </a:solidFill>
                <a:ea typeface="맑은 고딕" charset="-127"/>
              </a:rPr>
              <a:t>  cp2 = </a:t>
            </a:r>
            <a:r>
              <a:rPr kumimoji="0" lang="en-US" altLang="ko-KR" sz="1200" b="1" dirty="0">
                <a:solidFill>
                  <a:srgbClr val="000000"/>
                </a:solidFill>
                <a:ea typeface="맑은 고딕" charset="-127"/>
              </a:rPr>
              <a:t>new </a:t>
            </a:r>
            <a:r>
              <a:rPr kumimoji="0" lang="en-US" altLang="ko-KR" sz="1200" b="1" dirty="0" err="1">
                <a:solidFill>
                  <a:srgbClr val="000000"/>
                </a:solidFill>
                <a:ea typeface="맑은 고딕" charset="-127"/>
              </a:rPr>
              <a:t>ColorPoint</a:t>
            </a:r>
            <a:r>
              <a:rPr kumimoji="0" lang="en-US" altLang="ko-KR" sz="1200" b="1" dirty="0">
                <a:solidFill>
                  <a:srgbClr val="000000"/>
                </a:solidFill>
                <a:ea typeface="맑은 고딕" charset="-127"/>
              </a:rPr>
              <a:t>(10,10,“blue”);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endParaRPr kumimoji="0" lang="en-US" altLang="ko-KR" sz="1200" dirty="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ko-KR" altLang="en-US" sz="1200" dirty="0">
                <a:solidFill>
                  <a:srgbClr val="000000"/>
                </a:solidFill>
                <a:ea typeface="맑은 고딕" charset="-127"/>
              </a:rPr>
              <a:t>자식 클래스와 부모클래스의 생성자 순서를 확인하세요</a:t>
            </a:r>
            <a:endParaRPr lang="en-US" altLang="ko-KR" sz="1100" dirty="0">
              <a:ea typeface="맑은 고딕" charset="-127"/>
            </a:endParaRPr>
          </a:p>
        </p:txBody>
      </p:sp>
      <p:graphicFrame>
        <p:nvGraphicFramePr>
          <p:cNvPr id="11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8727066"/>
              </p:ext>
            </p:extLst>
          </p:nvPr>
        </p:nvGraphicFramePr>
        <p:xfrm>
          <a:off x="7702377" y="2179639"/>
          <a:ext cx="1571625" cy="1223964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Point</a:t>
                      </a:r>
                    </a:p>
                  </a:txBody>
                  <a:tcPr marL="89999" marR="89999" marT="46747" marB="4674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8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x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y</a:t>
                      </a:r>
                    </a:p>
                  </a:txBody>
                  <a:tcPr marL="91439" marR="91439" marT="45669" marB="45669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69" marB="45669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2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064043"/>
              </p:ext>
            </p:extLst>
          </p:nvPr>
        </p:nvGraphicFramePr>
        <p:xfrm>
          <a:off x="7683327" y="4116389"/>
          <a:ext cx="1571625" cy="1144588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ColorPoint</a:t>
                      </a: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89999" marR="89999" marT="46736" marB="4673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color</a:t>
                      </a:r>
                    </a:p>
                  </a:txBody>
                  <a:tcPr marL="91439" marR="91439" marT="45658" marB="4565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7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58" marB="4565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13" name="그룹 2"/>
          <p:cNvGrpSpPr>
            <a:grpSpLocks/>
          </p:cNvGrpSpPr>
          <p:nvPr/>
        </p:nvGrpSpPr>
        <p:grpSpPr bwMode="auto">
          <a:xfrm rot="-2251450">
            <a:off x="8207202" y="3451227"/>
            <a:ext cx="461962" cy="587375"/>
            <a:chOff x="3731716" y="2708586"/>
            <a:chExt cx="462533" cy="586965"/>
          </a:xfrm>
        </p:grpSpPr>
        <p:cxnSp>
          <p:nvCxnSpPr>
            <p:cNvPr id="14" name="직선 화살표 연결선 11"/>
            <p:cNvCxnSpPr>
              <a:cxnSpLocks noChangeShapeType="1"/>
            </p:cNvCxnSpPr>
            <p:nvPr/>
          </p:nvCxnSpPr>
          <p:spPr bwMode="auto">
            <a:xfrm flipV="1">
              <a:off x="3731716" y="2724051"/>
              <a:ext cx="428625" cy="5715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이등변 삼각형 10"/>
            <p:cNvSpPr/>
            <p:nvPr/>
          </p:nvSpPr>
          <p:spPr>
            <a:xfrm rot="2280000">
              <a:off x="4051453" y="2706437"/>
              <a:ext cx="144641" cy="131671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텍스트 상자 5">
            <a:extLst>
              <a:ext uri="{FF2B5EF4-FFF2-40B4-BE49-F238E27FC236}">
                <a16:creationId xmlns:a16="http://schemas.microsoft.com/office/drawing/2014/main" id="{708C3846-E81E-8C43-B8C2-6078BBBC5C2F}"/>
              </a:ext>
            </a:extLst>
          </p:cNvPr>
          <p:cNvSpPr txBox="1"/>
          <p:nvPr/>
        </p:nvSpPr>
        <p:spPr>
          <a:xfrm>
            <a:off x="677334" y="612140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806969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상속 연습</a:t>
            </a:r>
            <a:endParaRPr kumimoji="1" lang="ko-KR" altLang="en-US" dirty="0"/>
          </a:p>
        </p:txBody>
      </p:sp>
      <p:graphicFrame>
        <p:nvGraphicFramePr>
          <p:cNvPr id="4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314808"/>
              </p:ext>
            </p:extLst>
          </p:nvPr>
        </p:nvGraphicFramePr>
        <p:xfrm>
          <a:off x="7702377" y="2427289"/>
          <a:ext cx="1571625" cy="1223964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8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Person</a:t>
                      </a:r>
                    </a:p>
                  </a:txBody>
                  <a:tcPr marL="89999" marR="89999" marT="46747" marB="4674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281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String name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int</a:t>
                      </a: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age</a:t>
                      </a:r>
                    </a:p>
                  </a:txBody>
                  <a:tcPr marL="91439" marR="91439" marT="45669" marB="45669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306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69" marB="45669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8751238"/>
              </p:ext>
            </p:extLst>
          </p:nvPr>
        </p:nvGraphicFramePr>
        <p:xfrm>
          <a:off x="7683327" y="4364039"/>
          <a:ext cx="1571625" cy="1144588"/>
        </p:xfrm>
        <a:graphic>
          <a:graphicData uri="http://schemas.openxmlformats.org/drawingml/2006/table">
            <a:tbl>
              <a:tblPr/>
              <a:tblGrid>
                <a:gridCol w="157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Student</a:t>
                      </a:r>
                    </a:p>
                  </a:txBody>
                  <a:tcPr marL="89999" marR="89999" marT="46736" marB="46736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174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Sting </a:t>
                      </a:r>
                      <a:r>
                        <a:rPr kumimoji="1" lang="en-US" altLang="ko-KR" sz="12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schollName</a:t>
                      </a: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58" marB="4565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78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1" lang="en-US" altLang="ko-KR" sz="12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91439" marR="91439" marT="45658" marB="45658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6" name="그룹 2"/>
          <p:cNvGrpSpPr>
            <a:grpSpLocks/>
          </p:cNvGrpSpPr>
          <p:nvPr/>
        </p:nvGrpSpPr>
        <p:grpSpPr bwMode="auto">
          <a:xfrm rot="-2251450">
            <a:off x="8207202" y="3698877"/>
            <a:ext cx="461963" cy="587375"/>
            <a:chOff x="3731716" y="2708586"/>
            <a:chExt cx="462533" cy="586965"/>
          </a:xfrm>
        </p:grpSpPr>
        <p:cxnSp>
          <p:nvCxnSpPr>
            <p:cNvPr id="7" name="직선 화살표 연결선 11"/>
            <p:cNvCxnSpPr>
              <a:cxnSpLocks noChangeShapeType="1"/>
            </p:cNvCxnSpPr>
            <p:nvPr/>
          </p:nvCxnSpPr>
          <p:spPr bwMode="auto">
            <a:xfrm flipV="1">
              <a:off x="3731716" y="2724051"/>
              <a:ext cx="428625" cy="571500"/>
            </a:xfrm>
            <a:prstGeom prst="straightConnector1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이등변 삼각형 15"/>
            <p:cNvSpPr/>
            <p:nvPr/>
          </p:nvSpPr>
          <p:spPr>
            <a:xfrm rot="2280000">
              <a:off x="4051453" y="2706437"/>
              <a:ext cx="144641" cy="131671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9" name="직사각형 8"/>
          <p:cNvSpPr/>
          <p:nvPr/>
        </p:nvSpPr>
        <p:spPr bwMode="auto">
          <a:xfrm>
            <a:off x="1425402" y="2160589"/>
            <a:ext cx="6048375" cy="3960813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266700" indent="-174625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2667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ko-KR" sz="1300" b="1">
                <a:ea typeface="맑은 고딕" charset="-127"/>
              </a:rPr>
              <a:t>[</a:t>
            </a:r>
            <a:r>
              <a:rPr lang="ko-KR" altLang="en-US" sz="1300" b="1">
                <a:ea typeface="맑은 고딕" charset="-127"/>
              </a:rPr>
              <a:t>문제</a:t>
            </a:r>
            <a:r>
              <a:rPr lang="en-US" altLang="ko-KR" sz="1300" b="1">
                <a:ea typeface="맑은 고딕" charset="-127"/>
              </a:rPr>
              <a:t>]</a:t>
            </a:r>
            <a:endParaRPr lang="en-US" altLang="ko-KR" sz="1400"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Person 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클래스를 만드세요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생성자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, getter/setter, showInfo()</a:t>
            </a:r>
          </a:p>
          <a:p>
            <a:pPr lvl="2">
              <a:spcBef>
                <a:spcPts val="600"/>
              </a:spcBef>
            </a:pPr>
            <a:endParaRPr kumimoji="0" lang="en-US" altLang="ko-KR" sz="120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Person 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클래스를 상속받아 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Student 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클래스를 만드세요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생성자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, getter/setter, showInfo()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endParaRPr kumimoji="0" lang="en-US" altLang="ko-KR" sz="120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PersonApp 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클래스를 통해서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 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인스턴스를 생성하고 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showInfo()</a:t>
            </a: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를 통해 확인하세요</a:t>
            </a: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.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Person p = 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new Person("</a:t>
            </a:r>
            <a:r>
              <a:rPr kumimoji="0" lang="ko-KR" altLang="en-US" sz="1200" b="1">
                <a:solidFill>
                  <a:srgbClr val="000000"/>
                </a:solidFill>
                <a:ea typeface="맑은 고딕" charset="-127"/>
              </a:rPr>
              <a:t>정우성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", 45);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Student s1 = 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new Student("</a:t>
            </a:r>
            <a:r>
              <a:rPr kumimoji="0" lang="ko-KR" altLang="en-US" sz="1200" b="1">
                <a:solidFill>
                  <a:srgbClr val="000000"/>
                </a:solidFill>
                <a:ea typeface="맑은 고딕" charset="-127"/>
              </a:rPr>
              <a:t>서울고등학교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");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r>
              <a:rPr kumimoji="0" lang="en-US" altLang="ko-KR" sz="1200">
                <a:solidFill>
                  <a:srgbClr val="000000"/>
                </a:solidFill>
                <a:ea typeface="맑은 고딕" charset="-127"/>
              </a:rPr>
              <a:t>Student s2 = 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new Student("</a:t>
            </a:r>
            <a:r>
              <a:rPr kumimoji="0" lang="ko-KR" altLang="en-US" sz="1200" b="1">
                <a:solidFill>
                  <a:srgbClr val="000000"/>
                </a:solidFill>
                <a:ea typeface="맑은 고딕" charset="-127"/>
              </a:rPr>
              <a:t>이정재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", 45, "</a:t>
            </a:r>
            <a:r>
              <a:rPr kumimoji="0" lang="ko-KR" altLang="en-US" sz="1200" b="1">
                <a:solidFill>
                  <a:srgbClr val="000000"/>
                </a:solidFill>
                <a:ea typeface="맑은 고딕" charset="-127"/>
              </a:rPr>
              <a:t>한국고등학교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"</a:t>
            </a:r>
            <a:r>
              <a:rPr kumimoji="0" lang="ko-KR" altLang="en-US" sz="1200" b="1">
                <a:solidFill>
                  <a:srgbClr val="000000"/>
                </a:solidFill>
                <a:ea typeface="맑은 고딕" charset="-127"/>
              </a:rPr>
              <a:t> </a:t>
            </a:r>
            <a:r>
              <a:rPr kumimoji="0" lang="en-US" altLang="ko-KR" sz="1200" b="1">
                <a:solidFill>
                  <a:srgbClr val="000000"/>
                </a:solidFill>
                <a:ea typeface="맑은 고딕" charset="-127"/>
              </a:rPr>
              <a:t>);</a:t>
            </a:r>
          </a:p>
          <a:p>
            <a:pPr lvl="3">
              <a:spcBef>
                <a:spcPts val="600"/>
              </a:spcBef>
              <a:buFont typeface="Wingdings" charset="2"/>
              <a:buChar char="ü"/>
            </a:pPr>
            <a:endParaRPr kumimoji="0" lang="en-US" altLang="ko-KR" sz="1200">
              <a:solidFill>
                <a:srgbClr val="000000"/>
              </a:solidFill>
              <a:ea typeface="맑은 고딕" charset="-127"/>
            </a:endParaRPr>
          </a:p>
          <a:p>
            <a:pPr lvl="2">
              <a:spcBef>
                <a:spcPts val="600"/>
              </a:spcBef>
              <a:buFont typeface="맑은 고딕" charset="-127"/>
              <a:buChar char="–"/>
            </a:pPr>
            <a:r>
              <a:rPr kumimoji="0" lang="ko-KR" altLang="en-US" sz="1200">
                <a:solidFill>
                  <a:srgbClr val="000000"/>
                </a:solidFill>
                <a:ea typeface="맑은 고딕" charset="-127"/>
              </a:rPr>
              <a:t>자식 클래스와 부모클래스의 생성자 순서를 확인하세요</a:t>
            </a:r>
            <a:endParaRPr lang="en-US" altLang="ko-KR" sz="1100">
              <a:ea typeface="맑은 고딕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87255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CFFAA4-D5D0-46D7-AB21-EAB9221A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Inheritance and Polymorphism</a:t>
            </a:r>
            <a:br>
              <a:rPr lang="en-US" altLang="ko-KR" dirty="0"/>
            </a:br>
            <a:r>
              <a:rPr lang="en-US" altLang="ko-KR" sz="2000" dirty="0"/>
              <a:t>: Upcasting and </a:t>
            </a:r>
            <a:r>
              <a:rPr lang="en-US" altLang="ko-KR" sz="2000" dirty="0" err="1"/>
              <a:t>Downcasting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EF2F66-83FC-40BA-8CFF-C0A82F162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/>
              <a:t>업캐스팅 </a:t>
            </a:r>
            <a:r>
              <a:rPr lang="en-US" altLang="ko-KR" dirty="0"/>
              <a:t>(Up Casting or Promotion)</a:t>
            </a:r>
          </a:p>
          <a:p>
            <a:pPr lvl="1"/>
            <a:r>
              <a:rPr lang="ko-KR" altLang="en-US" dirty="0"/>
              <a:t>자식 클래스가 부모 클래스 타입으로 변환되는 것</a:t>
            </a:r>
            <a:endParaRPr lang="en-US" altLang="ko-KR" dirty="0"/>
          </a:p>
          <a:p>
            <a:pPr lvl="1"/>
            <a:r>
              <a:rPr lang="ko-KR" altLang="en-US" dirty="0"/>
              <a:t>명시적으로 타입 변환을 하지 않아도 된다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다운캐스팅 </a:t>
            </a:r>
            <a:r>
              <a:rPr lang="en-US" altLang="ko-KR" dirty="0"/>
              <a:t>(Down Casting)</a:t>
            </a:r>
          </a:p>
          <a:p>
            <a:pPr lvl="1"/>
            <a:r>
              <a:rPr lang="ko-KR" altLang="en-US" dirty="0"/>
              <a:t>업캐스팅된 것을 원래대로 되돌리는 것</a:t>
            </a:r>
            <a:endParaRPr lang="en-US" altLang="ko-KR" dirty="0"/>
          </a:p>
          <a:p>
            <a:pPr lvl="1"/>
            <a:r>
              <a:rPr lang="ko-KR" altLang="en-US" dirty="0"/>
              <a:t>명시적으로 타입 변환을 해야 한다</a:t>
            </a:r>
            <a:endParaRPr lang="en-US" altLang="ko-KR" dirty="0"/>
          </a:p>
          <a:p>
            <a:pPr lvl="1"/>
            <a:r>
              <a:rPr lang="ko-KR" altLang="en-US" dirty="0"/>
              <a:t>다운캐스팅시 어떤 클래스를 객체화한 것인지 알고자 한다면 </a:t>
            </a:r>
            <a:r>
              <a:rPr lang="en-US" altLang="ko-KR" b="1" dirty="0" err="1">
                <a:solidFill>
                  <a:srgbClr val="FF0000"/>
                </a:solidFill>
              </a:rPr>
              <a:t>instanceof</a:t>
            </a:r>
            <a:r>
              <a:rPr lang="ko-KR" altLang="en-US" dirty="0"/>
              <a:t> 를 사용한다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다형성</a:t>
            </a:r>
            <a:r>
              <a:rPr lang="en-US" altLang="ko-KR" dirty="0"/>
              <a:t>(Polymorphism)</a:t>
            </a:r>
          </a:p>
          <a:p>
            <a:pPr lvl="1"/>
            <a:r>
              <a:rPr lang="ko-KR" altLang="en-US" dirty="0"/>
              <a:t>같은 타입이지만</a:t>
            </a:r>
            <a:r>
              <a:rPr lang="en-US" altLang="ko-KR" dirty="0"/>
              <a:t>,</a:t>
            </a:r>
            <a:r>
              <a:rPr lang="ko-KR" altLang="en-US" dirty="0"/>
              <a:t> 실행 결과가 다른 객체를 이용할 수 있는 성질</a:t>
            </a:r>
            <a:endParaRPr lang="en-US" altLang="ko-KR" dirty="0"/>
          </a:p>
          <a:p>
            <a:pPr lvl="1"/>
            <a:r>
              <a:rPr lang="ko-KR" altLang="en-US" dirty="0"/>
              <a:t>자바는 부모 클래스로의 타입 변환을 허용한다</a:t>
            </a:r>
          </a:p>
        </p:txBody>
      </p:sp>
      <p:sp>
        <p:nvSpPr>
          <p:cNvPr id="4" name="텍스트 상자 3">
            <a:extLst>
              <a:ext uri="{FF2B5EF4-FFF2-40B4-BE49-F238E27FC236}">
                <a16:creationId xmlns:a16="http://schemas.microsoft.com/office/drawing/2014/main" id="{851043C7-7F2C-7A4A-971F-20863F102910}"/>
              </a:ext>
            </a:extLst>
          </p:cNvPr>
          <p:cNvSpPr txBox="1"/>
          <p:nvPr/>
        </p:nvSpPr>
        <p:spPr>
          <a:xfrm>
            <a:off x="526491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73882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33717-5EFE-4807-BD98-3C666779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8E1E9B-7947-4776-A6FE-49EE7C784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</a:p>
          <a:p>
            <a:r>
              <a:rPr lang="ko-KR" altLang="en-US" dirty="0"/>
              <a:t>추상 클래스와 인터페이스</a:t>
            </a:r>
          </a:p>
        </p:txBody>
      </p:sp>
    </p:spTree>
    <p:extLst>
      <p:ext uri="{BB962C8B-B14F-4D97-AF65-F5344CB8AC3E}">
        <p14:creationId xmlns:p14="http://schemas.microsoft.com/office/powerpoint/2010/main" val="1343193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965C6F-E25B-4856-9185-4916CA60C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추상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687B0EF-4D5B-45CB-8098-27B92C0645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/>
              <a:t>추상화</a:t>
            </a:r>
            <a:endParaRPr lang="en-US" altLang="ko-KR" dirty="0"/>
          </a:p>
          <a:p>
            <a:pPr lvl="1"/>
            <a:r>
              <a:rPr lang="ko-KR" altLang="en-US" dirty="0"/>
              <a:t>객체의 속성과 기능 중 중요한 것들은 남기고 필요 없는 것은 없애는 것</a:t>
            </a:r>
            <a:endParaRPr lang="en-US" altLang="ko-KR" dirty="0"/>
          </a:p>
          <a:p>
            <a:pPr lvl="1"/>
            <a:r>
              <a:rPr lang="ko-KR" altLang="en-US" dirty="0"/>
              <a:t>또는 </a:t>
            </a:r>
            <a:r>
              <a:rPr lang="ko-KR" altLang="en-US" dirty="0" err="1"/>
              <a:t>객채들간의</a:t>
            </a:r>
            <a:r>
              <a:rPr lang="ko-KR" altLang="en-US" dirty="0"/>
              <a:t> 공통되는 특성을 추출하는 것</a:t>
            </a:r>
            <a:endParaRPr lang="en-US" altLang="ko-KR" dirty="0"/>
          </a:p>
          <a:p>
            <a:r>
              <a:rPr lang="ko-KR" altLang="en-US" dirty="0"/>
              <a:t>추상 클래스</a:t>
            </a:r>
            <a:endParaRPr lang="en-US" altLang="ko-KR" dirty="0"/>
          </a:p>
          <a:p>
            <a:pPr lvl="1"/>
            <a:r>
              <a:rPr lang="ko-KR" altLang="en-US" dirty="0"/>
              <a:t>실체 클래스의 공통적인 특성들을 추출해서 선언한 클래스</a:t>
            </a:r>
            <a:endParaRPr lang="en-US" altLang="ko-KR" dirty="0"/>
          </a:p>
          <a:p>
            <a:pPr lvl="1"/>
            <a:r>
              <a:rPr lang="ko-KR" altLang="en-US" dirty="0"/>
              <a:t>실체 클래스를 만들기 위한 </a:t>
            </a:r>
            <a:r>
              <a:rPr lang="ko-KR" altLang="en-US" b="1" dirty="0">
                <a:solidFill>
                  <a:srgbClr val="C00000"/>
                </a:solidFill>
              </a:rPr>
              <a:t>부모 클래스</a:t>
            </a:r>
            <a:r>
              <a:rPr lang="ko-KR" altLang="en-US" dirty="0"/>
              <a:t>로만 사용</a:t>
            </a:r>
            <a:endParaRPr lang="en-US" altLang="ko-KR" dirty="0"/>
          </a:p>
          <a:p>
            <a:pPr lvl="2"/>
            <a:r>
              <a:rPr lang="ko-KR" altLang="en-US" u="sng" dirty="0">
                <a:solidFill>
                  <a:srgbClr val="C00000"/>
                </a:solidFill>
              </a:rPr>
              <a:t>스스로 객체가 될 수는 없다</a:t>
            </a:r>
            <a:endParaRPr lang="en-US" altLang="ko-KR" u="sng" dirty="0">
              <a:solidFill>
                <a:srgbClr val="C00000"/>
              </a:solidFill>
            </a:endParaRPr>
          </a:p>
          <a:p>
            <a:pPr lvl="1"/>
            <a:r>
              <a:rPr lang="ko-KR" altLang="en-US" dirty="0"/>
              <a:t>확장을 위한 용도로만 사용</a:t>
            </a:r>
            <a:endParaRPr lang="en-US" altLang="ko-KR" dirty="0"/>
          </a:p>
          <a:p>
            <a:pPr lvl="1"/>
            <a:r>
              <a:rPr lang="ko-KR" altLang="en-US" dirty="0"/>
              <a:t>하나 이상의 추상 메서드를 가짐</a:t>
            </a:r>
            <a:endParaRPr lang="en-US" altLang="ko-KR" dirty="0"/>
          </a:p>
          <a:p>
            <a:pPr lvl="1"/>
            <a:r>
              <a:rPr lang="ko-KR" altLang="en-US" dirty="0"/>
              <a:t>속성</a:t>
            </a:r>
            <a:r>
              <a:rPr lang="en-US" altLang="ko-KR" dirty="0"/>
              <a:t>(</a:t>
            </a:r>
            <a:r>
              <a:rPr lang="ko-KR" altLang="en-US" dirty="0"/>
              <a:t>필드</a:t>
            </a:r>
            <a:r>
              <a:rPr lang="en-US" altLang="ko-KR" dirty="0"/>
              <a:t>)</a:t>
            </a:r>
            <a:r>
              <a:rPr lang="ko-KR" altLang="en-US" dirty="0"/>
              <a:t>와 기능</a:t>
            </a:r>
            <a:r>
              <a:rPr lang="en-US" altLang="ko-KR" dirty="0"/>
              <a:t>(</a:t>
            </a:r>
            <a:r>
              <a:rPr lang="ko-KR" altLang="en-US" dirty="0"/>
              <a:t>메서드</a:t>
            </a:r>
            <a:r>
              <a:rPr lang="en-US" altLang="ko-KR" dirty="0"/>
              <a:t>)</a:t>
            </a:r>
            <a:r>
              <a:rPr lang="ko-KR" altLang="en-US" dirty="0"/>
              <a:t>을 정의할 수 있다</a:t>
            </a:r>
            <a:endParaRPr lang="en-US" altLang="ko-KR" dirty="0"/>
          </a:p>
          <a:p>
            <a:r>
              <a:rPr lang="ko-KR" altLang="en-US" dirty="0"/>
              <a:t>추상 메서드</a:t>
            </a:r>
            <a:endParaRPr lang="en-US" altLang="ko-KR" dirty="0"/>
          </a:p>
          <a:p>
            <a:pPr lvl="1"/>
            <a:r>
              <a:rPr lang="ko-KR" altLang="en-US" dirty="0"/>
              <a:t>구현이 불가능한 메서드로서 선언만 한다</a:t>
            </a:r>
            <a:endParaRPr lang="en-US" altLang="ko-KR" dirty="0"/>
          </a:p>
          <a:p>
            <a:pPr lvl="1"/>
            <a:r>
              <a:rPr lang="ko-KR" altLang="en-US" dirty="0"/>
              <a:t>추상 클래스를 상속하는 실체 자식 클래스는 추상 메서드를 반드시 구현해야 한다</a:t>
            </a:r>
            <a:endParaRPr lang="en-US" altLang="ko-KR" dirty="0"/>
          </a:p>
          <a:p>
            <a:pPr lvl="1"/>
            <a:r>
              <a:rPr lang="ko-KR" altLang="en-US" dirty="0"/>
              <a:t>추상 메서드는 추상 클래스에만 존재한다</a:t>
            </a:r>
            <a:endParaRPr lang="en-US" altLang="ko-KR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85BBD36-5920-40F3-A8C5-59CBFEAD89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88029" y="2718926"/>
            <a:ext cx="1374839" cy="400579"/>
          </a:xfrm>
          <a:prstGeom prst="rect">
            <a:avLst/>
          </a:prstGeom>
          <a:noFill/>
          <a:ln w="952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Animal</a:t>
            </a:r>
            <a:endParaRPr lang="ko-KR" altLang="en-US" sz="1400" dirty="0">
              <a:solidFill>
                <a:srgbClr val="0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C73122E-584D-4159-9524-9F613CBF2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3782317"/>
            <a:ext cx="1374839" cy="400579"/>
          </a:xfrm>
          <a:prstGeom prst="rect">
            <a:avLst/>
          </a:prstGeom>
          <a:noFill/>
          <a:ln w="952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Bird</a:t>
            </a:r>
            <a:endParaRPr lang="ko-KR" altLang="en-US" sz="1400" dirty="0">
              <a:solidFill>
                <a:srgbClr val="0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6" name="직선 화살표 연결선 11">
            <a:extLst>
              <a:ext uri="{FF2B5EF4-FFF2-40B4-BE49-F238E27FC236}">
                <a16:creationId xmlns:a16="http://schemas.microsoft.com/office/drawing/2014/main" id="{7F632ED3-58EE-46F5-B6EA-6DE98E8751C5}"/>
              </a:ext>
            </a:extLst>
          </p:cNvPr>
          <p:cNvCxnSpPr>
            <a:cxnSpLocks noChangeShapeType="1"/>
            <a:stCxn id="5" idx="0"/>
          </p:cNvCxnSpPr>
          <p:nvPr/>
        </p:nvCxnSpPr>
        <p:spPr bwMode="auto">
          <a:xfrm flipV="1">
            <a:off x="6783420" y="3125579"/>
            <a:ext cx="1263431" cy="656738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" name="직사각형 13">
            <a:extLst>
              <a:ext uri="{FF2B5EF4-FFF2-40B4-BE49-F238E27FC236}">
                <a16:creationId xmlns:a16="http://schemas.microsoft.com/office/drawing/2014/main" id="{ABA85E2A-1C8C-4CC9-9F77-7031EA1687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94845" y="3782317"/>
            <a:ext cx="1374839" cy="400579"/>
          </a:xfrm>
          <a:prstGeom prst="rect">
            <a:avLst/>
          </a:prstGeom>
          <a:noFill/>
          <a:ln w="9525" algn="ctr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Fish</a:t>
            </a:r>
          </a:p>
        </p:txBody>
      </p:sp>
      <p:sp>
        <p:nvSpPr>
          <p:cNvPr id="8" name="직사각형 14">
            <a:extLst>
              <a:ext uri="{FF2B5EF4-FFF2-40B4-BE49-F238E27FC236}">
                <a16:creationId xmlns:a16="http://schemas.microsoft.com/office/drawing/2014/main" id="{32FD5552-2942-43A7-9547-231B52495D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50872" y="3782317"/>
            <a:ext cx="1374839" cy="400579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Insect</a:t>
            </a:r>
            <a:endParaRPr lang="ko-KR" altLang="en-US" sz="1400" dirty="0">
              <a:solidFill>
                <a:srgbClr val="00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cxnSp>
        <p:nvCxnSpPr>
          <p:cNvPr id="9" name="직선 화살표 연결선 11">
            <a:extLst>
              <a:ext uri="{FF2B5EF4-FFF2-40B4-BE49-F238E27FC236}">
                <a16:creationId xmlns:a16="http://schemas.microsoft.com/office/drawing/2014/main" id="{ACB4150B-4D29-42C9-927D-81ACCC776D49}"/>
              </a:ext>
            </a:extLst>
          </p:cNvPr>
          <p:cNvCxnSpPr>
            <a:cxnSpLocks noChangeShapeType="1"/>
            <a:stCxn id="7" idx="0"/>
            <a:endCxn id="4" idx="2"/>
          </p:cNvCxnSpPr>
          <p:nvPr/>
        </p:nvCxnSpPr>
        <p:spPr bwMode="auto">
          <a:xfrm flipH="1" flipV="1">
            <a:off x="8475449" y="3119505"/>
            <a:ext cx="6816" cy="662812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" name="직선 화살표 연결선 11">
            <a:extLst>
              <a:ext uri="{FF2B5EF4-FFF2-40B4-BE49-F238E27FC236}">
                <a16:creationId xmlns:a16="http://schemas.microsoft.com/office/drawing/2014/main" id="{05339113-ACED-4423-9FED-C7893442A3C1}"/>
              </a:ext>
            </a:extLst>
          </p:cNvPr>
          <p:cNvCxnSpPr>
            <a:cxnSpLocks noChangeShapeType="1"/>
            <a:stCxn id="8" idx="0"/>
          </p:cNvCxnSpPr>
          <p:nvPr/>
        </p:nvCxnSpPr>
        <p:spPr bwMode="auto">
          <a:xfrm flipH="1" flipV="1">
            <a:off x="8962092" y="3123051"/>
            <a:ext cx="1176200" cy="659266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575B70B-EFB6-477B-8510-191A85B3CB5E}"/>
              </a:ext>
            </a:extLst>
          </p:cNvPr>
          <p:cNvSpPr txBox="1"/>
          <p:nvPr/>
        </p:nvSpPr>
        <p:spPr>
          <a:xfrm>
            <a:off x="7222945" y="2228259"/>
            <a:ext cx="2518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/>
              <a:t>실체 클래스를 위한 </a:t>
            </a:r>
            <a:r>
              <a:rPr lang="ko-KR" altLang="en-US" sz="1400" b="1" dirty="0">
                <a:solidFill>
                  <a:srgbClr val="C00000"/>
                </a:solidFill>
              </a:rPr>
              <a:t>설계 규격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2627596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C32C27-C150-47BF-8AB5-1A6352ACB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추상 클래스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DF9D19-6B3B-487B-85ED-EA416EB8C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 dirty="0"/>
              <a:t>추상 클래스의 선언</a:t>
            </a:r>
            <a:endParaRPr lang="en-US" altLang="ko-KR" dirty="0"/>
          </a:p>
          <a:p>
            <a:pPr lvl="1"/>
            <a:r>
              <a:rPr lang="ko-KR" altLang="en-US" dirty="0"/>
              <a:t>클래스 선언에 </a:t>
            </a:r>
            <a:r>
              <a:rPr lang="en-US" altLang="ko-KR" dirty="0"/>
              <a:t>abstract </a:t>
            </a:r>
            <a:r>
              <a:rPr lang="ko-KR" altLang="en-US" dirty="0"/>
              <a:t>키워드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추상 클래스의 상속</a:t>
            </a:r>
            <a:endParaRPr lang="en-US" altLang="ko-KR" dirty="0"/>
          </a:p>
          <a:p>
            <a:pPr lvl="1"/>
            <a:r>
              <a:rPr lang="en-US" altLang="ko-KR" dirty="0"/>
              <a:t>extends</a:t>
            </a:r>
            <a:r>
              <a:rPr lang="ko-KR" altLang="en-US" dirty="0"/>
              <a:t> 키워드 사용</a:t>
            </a:r>
            <a:endParaRPr lang="en-US" altLang="ko-KR" dirty="0"/>
          </a:p>
          <a:p>
            <a:pPr lvl="1"/>
            <a:r>
              <a:rPr lang="ko-KR" altLang="en-US" dirty="0"/>
              <a:t>추상 클래스를 상속하는 클래스는 반드시 추상 클래스 내의 추상 메서드를 구현해야 함</a:t>
            </a:r>
            <a:endParaRPr lang="en-US" altLang="ko-KR" dirty="0"/>
          </a:p>
          <a:p>
            <a:pPr lvl="2"/>
            <a:r>
              <a:rPr lang="ko-KR" altLang="en-US" dirty="0"/>
              <a:t>특정 기능의 구현을 강요하는 측면도 있음 </a:t>
            </a:r>
            <a:r>
              <a:rPr lang="en-US" altLang="ko-KR" dirty="0"/>
              <a:t>(</a:t>
            </a:r>
            <a:r>
              <a:rPr lang="ko-KR" altLang="en-US" dirty="0"/>
              <a:t>예</a:t>
            </a:r>
            <a:r>
              <a:rPr lang="en-US" altLang="ko-KR" dirty="0"/>
              <a:t>:</a:t>
            </a:r>
            <a:r>
              <a:rPr lang="ko-KR" altLang="en-US" dirty="0"/>
              <a:t> 자동차의 브레이크 기능은 꼭 구현되어야 함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활용</a:t>
            </a:r>
            <a:endParaRPr lang="en-US" altLang="ko-KR" dirty="0"/>
          </a:p>
          <a:p>
            <a:pPr lvl="1"/>
            <a:r>
              <a:rPr lang="ko-KR" altLang="en-US" dirty="0"/>
              <a:t>여러 클래스들이 </a:t>
            </a:r>
            <a:r>
              <a:rPr lang="ko-KR" altLang="en-US" dirty="0">
                <a:solidFill>
                  <a:srgbClr val="FF0000"/>
                </a:solidFill>
              </a:rPr>
              <a:t>상당수 공통점</a:t>
            </a:r>
            <a:r>
              <a:rPr lang="ko-KR" altLang="en-US" dirty="0"/>
              <a:t>을 가지고 있으나 </a:t>
            </a:r>
            <a:r>
              <a:rPr lang="ko-KR" altLang="en-US" dirty="0">
                <a:solidFill>
                  <a:srgbClr val="FF0000"/>
                </a:solidFill>
              </a:rPr>
              <a:t>부분적</a:t>
            </a:r>
            <a:r>
              <a:rPr lang="ko-KR" altLang="en-US" dirty="0"/>
              <a:t>으로 </a:t>
            </a:r>
            <a:r>
              <a:rPr lang="ko-KR" altLang="en-US" dirty="0">
                <a:solidFill>
                  <a:srgbClr val="FF0000"/>
                </a:solidFill>
              </a:rPr>
              <a:t>그 처리 방식이 다른 경우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ko-KR" altLang="en-US" dirty="0"/>
              <a:t>부모 클래스를 추상 클래스로 정의하여 자식 클래스들이 각각 해당 메서드를 구현</a:t>
            </a:r>
            <a:endParaRPr lang="en-US" altLang="ko-KR" dirty="0"/>
          </a:p>
        </p:txBody>
      </p:sp>
      <p:sp>
        <p:nvSpPr>
          <p:cNvPr id="4" name="모서리가 둥근 직사각형 4">
            <a:extLst>
              <a:ext uri="{FF2B5EF4-FFF2-40B4-BE49-F238E27FC236}">
                <a16:creationId xmlns:a16="http://schemas.microsoft.com/office/drawing/2014/main" id="{032C2228-D4CA-4605-8101-523D552762E5}"/>
              </a:ext>
            </a:extLst>
          </p:cNvPr>
          <p:cNvSpPr/>
          <p:nvPr/>
        </p:nvSpPr>
        <p:spPr>
          <a:xfrm>
            <a:off x="1476885" y="2831694"/>
            <a:ext cx="5472112" cy="1079500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u="sng" dirty="0">
                <a:solidFill>
                  <a:srgbClr val="FF0000"/>
                </a:solidFill>
                <a:latin typeface="Consolas" panose="020B0609020204030204" pitchFamily="49" charset="0"/>
              </a:rPr>
              <a:t>abstract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클래스명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필드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생성자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	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메소드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10057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추상 클래스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ct val="0"/>
              </a:spcBef>
              <a:buFont typeface="Arial" charset="0"/>
              <a:buChar char="•"/>
            </a:pPr>
            <a:r>
              <a:rPr lang="ko-KR" altLang="en-US" dirty="0">
                <a:latin typeface="맑은 고딕" charset="-127"/>
                <a:ea typeface="맑은 고딕" charset="-127"/>
              </a:rPr>
              <a:t>연습문제</a:t>
            </a:r>
            <a:endParaRPr lang="en-US" altLang="ko-KR" dirty="0">
              <a:latin typeface="맑은 고딕" charset="-127"/>
              <a:ea typeface="맑은 고딕" charset="-127"/>
            </a:endParaRPr>
          </a:p>
          <a:p>
            <a:pPr lvl="1">
              <a:spcBef>
                <a:spcPct val="0"/>
              </a:spcBef>
              <a:buFont typeface="맑은 고딕" charset="-127"/>
              <a:buChar char="–"/>
            </a:pPr>
            <a:r>
              <a:rPr lang="en-US" altLang="ko-KR" dirty="0">
                <a:latin typeface="맑은 고딕" charset="-127"/>
                <a:ea typeface="맑은 고딕" charset="-127"/>
              </a:rPr>
              <a:t>Shape </a:t>
            </a:r>
            <a:r>
              <a:rPr lang="ko-KR" altLang="en-US" dirty="0">
                <a:latin typeface="맑은 고딕" charset="-127"/>
                <a:ea typeface="맑은 고딕" charset="-127"/>
              </a:rPr>
              <a:t>클래스를 상속받은 </a:t>
            </a:r>
            <a:r>
              <a:rPr lang="en-US" altLang="ko-KR" dirty="0">
                <a:latin typeface="맑은 고딕" charset="-127"/>
                <a:ea typeface="맑은 고딕" charset="-127"/>
              </a:rPr>
              <a:t>Circle, Rectangle </a:t>
            </a:r>
            <a:r>
              <a:rPr lang="ko-KR" altLang="en-US" dirty="0">
                <a:latin typeface="맑은 고딕" charset="-127"/>
                <a:ea typeface="맑은 고딕" charset="-127"/>
              </a:rPr>
              <a:t>클래스를 정의 하세요</a:t>
            </a:r>
            <a:r>
              <a:rPr lang="en-US" altLang="ko-KR" dirty="0">
                <a:latin typeface="맑은 고딕" charset="-127"/>
                <a:ea typeface="맑은 고딕" charset="-127"/>
              </a:rPr>
              <a:t>.</a:t>
            </a:r>
          </a:p>
          <a:p>
            <a:pPr lvl="1">
              <a:spcBef>
                <a:spcPct val="0"/>
              </a:spcBef>
              <a:buFont typeface="맑은 고딕" charset="-127"/>
              <a:buChar char="–"/>
            </a:pPr>
            <a:r>
              <a:rPr lang="en-US" altLang="ko-KR" dirty="0">
                <a:latin typeface="맑은 고딕" charset="-127"/>
                <a:ea typeface="맑은 고딕" charset="-127"/>
              </a:rPr>
              <a:t>Shape </a:t>
            </a:r>
            <a:r>
              <a:rPr lang="ko-KR" altLang="en-US" dirty="0">
                <a:latin typeface="맑은 고딕" charset="-127"/>
                <a:ea typeface="맑은 고딕" charset="-127"/>
              </a:rPr>
              <a:t>클래스는 추상 클래스로 추상 메소드 </a:t>
            </a:r>
            <a:r>
              <a:rPr lang="en-US" altLang="ko-KR" dirty="0">
                <a:latin typeface="맑은 고딕" charset="-127"/>
                <a:ea typeface="맑은 고딕" charset="-127"/>
              </a:rPr>
              <a:t>double area(), void draw()</a:t>
            </a:r>
            <a:r>
              <a:rPr lang="ko-KR" altLang="en-US" dirty="0">
                <a:latin typeface="맑은 고딕" charset="-127"/>
                <a:ea typeface="맑은 고딕" charset="-127"/>
              </a:rPr>
              <a:t>를 가짐</a:t>
            </a:r>
            <a:endParaRPr lang="en-US" altLang="ko-KR" dirty="0">
              <a:latin typeface="맑은 고딕" charset="-127"/>
              <a:ea typeface="맑은 고딕" charset="-127"/>
            </a:endParaRPr>
          </a:p>
          <a:p>
            <a:pPr lvl="1">
              <a:spcBef>
                <a:spcPct val="0"/>
              </a:spcBef>
              <a:buFont typeface="맑은 고딕" charset="-127"/>
              <a:buChar char="–"/>
            </a:pPr>
            <a:r>
              <a:rPr lang="en-US" altLang="ko-KR" dirty="0">
                <a:latin typeface="맑은 고딕" charset="-127"/>
                <a:ea typeface="맑은 고딕" charset="-127"/>
              </a:rPr>
              <a:t>Shape </a:t>
            </a:r>
            <a:r>
              <a:rPr lang="ko-KR" altLang="en-US" dirty="0">
                <a:latin typeface="맑은 고딕" charset="-127"/>
                <a:ea typeface="맑은 고딕" charset="-127"/>
              </a:rPr>
              <a:t>클래스를 상속 받은 각 클래스들은 자신만의 </a:t>
            </a:r>
            <a:r>
              <a:rPr lang="en-US" altLang="ko-KR" dirty="0">
                <a:latin typeface="맑은 고딕" charset="-127"/>
                <a:ea typeface="맑은 고딕" charset="-127"/>
              </a:rPr>
              <a:t>area(), draw() </a:t>
            </a:r>
            <a:r>
              <a:rPr lang="ko-KR" altLang="en-US" dirty="0">
                <a:latin typeface="맑은 고딕" charset="-127"/>
                <a:ea typeface="맑은 고딕" charset="-127"/>
              </a:rPr>
              <a:t>메소드를 구현</a:t>
            </a:r>
          </a:p>
          <a:p>
            <a:pPr>
              <a:spcBef>
                <a:spcPts val="500"/>
              </a:spcBef>
              <a:buFont typeface="Arial" charset="0"/>
              <a:buNone/>
            </a:pPr>
            <a:endParaRPr lang="en-US" altLang="ko-KR" sz="1300" dirty="0">
              <a:latin typeface="맑은 고딕" charset="-127"/>
              <a:ea typeface="맑은 고딕" charset="-127"/>
            </a:endParaRPr>
          </a:p>
          <a:p>
            <a:pPr>
              <a:spcBef>
                <a:spcPct val="0"/>
              </a:spcBef>
              <a:buFont typeface="Arial" charset="0"/>
              <a:buChar char="•"/>
            </a:pPr>
            <a:r>
              <a:rPr lang="ko-KR" altLang="en-US" dirty="0">
                <a:latin typeface="맑은 고딕" charset="-127"/>
                <a:ea typeface="맑은 고딕" charset="-127"/>
              </a:rPr>
              <a:t>연습문제</a:t>
            </a:r>
            <a:endParaRPr lang="en-US" altLang="ko-KR" dirty="0">
              <a:latin typeface="맑은 고딕" charset="-127"/>
              <a:ea typeface="맑은 고딕" charset="-127"/>
            </a:endParaRPr>
          </a:p>
          <a:p>
            <a:pPr lvl="1">
              <a:spcBef>
                <a:spcPct val="0"/>
              </a:spcBef>
              <a:buFont typeface="맑은 고딕" charset="-127"/>
              <a:buChar char="–"/>
            </a:pPr>
            <a:r>
              <a:rPr lang="ko-KR" altLang="en-US" dirty="0">
                <a:latin typeface="맑은 고딕" charset="-127"/>
                <a:ea typeface="맑은 고딕" charset="-127"/>
              </a:rPr>
              <a:t>다음 두 클래스의 공통된 속성과 기능을 추출하여 부모 클래스</a:t>
            </a:r>
            <a:r>
              <a:rPr lang="en-US" altLang="ko-KR" dirty="0">
                <a:latin typeface="맑은 고딕" charset="-127"/>
                <a:ea typeface="맑은 고딕" charset="-127"/>
              </a:rPr>
              <a:t> Phone</a:t>
            </a:r>
            <a:r>
              <a:rPr lang="ko-KR" altLang="en-US" dirty="0">
                <a:latin typeface="맑은 고딕" charset="-127"/>
                <a:ea typeface="맑은 고딕" charset="-127"/>
              </a:rPr>
              <a:t>을 정의한 후</a:t>
            </a:r>
            <a:r>
              <a:rPr lang="en-US" altLang="ko-KR" dirty="0">
                <a:latin typeface="맑은 고딕" charset="-127"/>
                <a:ea typeface="맑은 고딕" charset="-127"/>
              </a:rPr>
              <a:t>,</a:t>
            </a:r>
            <a:br>
              <a:rPr lang="en-US" altLang="ko-KR" dirty="0">
                <a:latin typeface="맑은 고딕" charset="-127"/>
                <a:ea typeface="맑은 고딕" charset="-127"/>
              </a:rPr>
            </a:br>
            <a:r>
              <a:rPr lang="en-US" altLang="ko-KR" dirty="0">
                <a:latin typeface="맑은 고딕" charset="-127"/>
                <a:ea typeface="맑은 고딕" charset="-127"/>
              </a:rPr>
              <a:t>Telephone(</a:t>
            </a:r>
            <a:r>
              <a:rPr lang="ko-KR" altLang="en-US" dirty="0">
                <a:latin typeface="맑은 고딕" charset="-127"/>
                <a:ea typeface="맑은 고딕" charset="-127"/>
              </a:rPr>
              <a:t>유선</a:t>
            </a:r>
            <a:r>
              <a:rPr lang="en-US" altLang="ko-KR" dirty="0">
                <a:latin typeface="맑은 고딕" charset="-127"/>
                <a:ea typeface="맑은 고딕" charset="-127"/>
              </a:rPr>
              <a:t>) </a:t>
            </a:r>
            <a:r>
              <a:rPr lang="ko-KR" altLang="en-US" dirty="0">
                <a:latin typeface="맑은 고딕" charset="-127"/>
                <a:ea typeface="맑은 고딕" charset="-127"/>
              </a:rPr>
              <a:t>과 </a:t>
            </a:r>
            <a:r>
              <a:rPr lang="en-US" altLang="ko-KR" dirty="0" err="1">
                <a:latin typeface="맑은 고딕" charset="-127"/>
                <a:ea typeface="맑은 고딕" charset="-127"/>
              </a:rPr>
              <a:t>SmartPhone</a:t>
            </a:r>
            <a:r>
              <a:rPr lang="en-US" altLang="ko-KR" dirty="0">
                <a:latin typeface="맑은 고딕" charset="-127"/>
                <a:ea typeface="맑은 고딕" charset="-127"/>
              </a:rPr>
              <a:t>(</a:t>
            </a:r>
            <a:r>
              <a:rPr lang="ko-KR" altLang="en-US" dirty="0">
                <a:latin typeface="맑은 고딕" charset="-127"/>
                <a:ea typeface="맑은 고딕" charset="-127"/>
              </a:rPr>
              <a:t>무선</a:t>
            </a:r>
            <a:r>
              <a:rPr lang="en-US" altLang="ko-KR" dirty="0">
                <a:latin typeface="맑은 고딕" charset="-127"/>
                <a:ea typeface="맑은 고딕" charset="-127"/>
              </a:rPr>
              <a:t>) </a:t>
            </a:r>
            <a:r>
              <a:rPr lang="ko-KR" altLang="en-US" dirty="0">
                <a:latin typeface="맑은 고딕" charset="-127"/>
                <a:ea typeface="맑은 고딕" charset="-127"/>
              </a:rPr>
              <a:t>클래스도 정의하고 테스트해 보세요</a:t>
            </a:r>
            <a:r>
              <a:rPr lang="en-US" altLang="ko-KR" dirty="0">
                <a:latin typeface="맑은 고딕" charset="-127"/>
                <a:ea typeface="맑은 고딕" charset="-127"/>
              </a:rPr>
              <a:t>.</a:t>
            </a:r>
          </a:p>
          <a:p>
            <a:pPr lvl="1">
              <a:spcBef>
                <a:spcPct val="0"/>
              </a:spcBef>
              <a:buFont typeface="맑은 고딕" charset="-127"/>
              <a:buChar char="–"/>
            </a:pPr>
            <a:r>
              <a:rPr lang="ko-KR" altLang="en-US" dirty="0">
                <a:latin typeface="맑은 고딕" charset="-127"/>
                <a:ea typeface="맑은 고딕" charset="-127"/>
              </a:rPr>
              <a:t>전원메소드를 </a:t>
            </a:r>
            <a:r>
              <a:rPr lang="en-US" altLang="ko-KR" dirty="0" err="1">
                <a:latin typeface="맑은 고딕" charset="-127"/>
                <a:ea typeface="맑은 고딕" charset="-127"/>
              </a:rPr>
              <a:t>trunOn</a:t>
            </a:r>
            <a:r>
              <a:rPr lang="en-US" altLang="ko-KR" dirty="0">
                <a:latin typeface="맑은 고딕" charset="-127"/>
                <a:ea typeface="맑은 고딕" charset="-127"/>
              </a:rPr>
              <a:t>(</a:t>
            </a:r>
            <a:r>
              <a:rPr lang="en-US" altLang="ko-KR" dirty="0" err="1">
                <a:latin typeface="맑은 고딕" charset="-127"/>
                <a:ea typeface="맑은 고딕" charset="-127"/>
              </a:rPr>
              <a:t>boolean</a:t>
            </a:r>
            <a:r>
              <a:rPr lang="en-US" altLang="ko-KR" dirty="0">
                <a:latin typeface="맑은 고딕" charset="-127"/>
                <a:ea typeface="맑은 고딕" charset="-127"/>
              </a:rPr>
              <a:t> on) </a:t>
            </a:r>
            <a:r>
              <a:rPr lang="ko-KR" altLang="en-US" dirty="0">
                <a:latin typeface="맑은 고딕" charset="-127"/>
                <a:ea typeface="맑은 고딕" charset="-127"/>
              </a:rPr>
              <a:t>메소드로 사용하세요</a:t>
            </a:r>
            <a:endParaRPr lang="en-US" altLang="ko-KR" dirty="0">
              <a:latin typeface="맑은 고딕" charset="-127"/>
              <a:ea typeface="맑은 고딕" charset="-127"/>
            </a:endParaRPr>
          </a:p>
          <a:p>
            <a:endParaRPr kumimoji="1" lang="ko-KR" altLang="en-US" dirty="0"/>
          </a:p>
        </p:txBody>
      </p:sp>
      <p:graphicFrame>
        <p:nvGraphicFramePr>
          <p:cNvPr id="4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764324"/>
              </p:ext>
            </p:extLst>
          </p:nvPr>
        </p:nvGraphicFramePr>
        <p:xfrm>
          <a:off x="2481263" y="4849978"/>
          <a:ext cx="2087562" cy="1496822"/>
        </p:xfrm>
        <a:graphic>
          <a:graphicData uri="http://schemas.openxmlformats.org/drawingml/2006/table">
            <a:tbl>
              <a:tblPr/>
              <a:tblGrid>
                <a:gridCol w="20875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5814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Telephone</a:t>
                      </a:r>
                    </a:p>
                  </a:txBody>
                  <a:tcPr marL="89970" marR="89970" marT="46775" marB="4677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27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String number;</a:t>
                      </a:r>
                    </a:p>
                  </a:txBody>
                  <a:tcPr marL="91410" marR="91410" marT="45696" marB="45696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9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power( </a:t>
                      </a:r>
                      <a:r>
                        <a:rPr kumimoji="1" lang="en-US" altLang="ko-KR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boolean</a:t>
                      </a:r>
                      <a:r>
                        <a:rPr kumimoji="1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 on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call( String number )</a:t>
                      </a:r>
                    </a:p>
                  </a:txBody>
                  <a:tcPr marL="91410" marR="91410" marT="45696" marB="45696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roup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5935070"/>
              </p:ext>
            </p:extLst>
          </p:nvPr>
        </p:nvGraphicFramePr>
        <p:xfrm>
          <a:off x="5073650" y="4849977"/>
          <a:ext cx="3143250" cy="2008023"/>
        </p:xfrm>
        <a:graphic>
          <a:graphicData uri="http://schemas.openxmlformats.org/drawingml/2006/table">
            <a:tbl>
              <a:tblPr/>
              <a:tblGrid>
                <a:gridCol w="3143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1397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9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Smartphone</a:t>
                      </a:r>
                    </a:p>
                  </a:txBody>
                  <a:tcPr marL="107553" marR="107553" marT="55877" marB="55877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3F7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79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String number;</a:t>
                      </a:r>
                    </a:p>
                  </a:txBody>
                  <a:tcPr marL="109275" marR="109275" marT="54587" marB="5458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624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turnOn</a:t>
                      </a: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turnOff</a:t>
                      </a: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()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call( String number )</a:t>
                      </a:r>
                    </a:p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searchInternet</a:t>
                      </a: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(String </a:t>
                      </a:r>
                      <a:r>
                        <a:rPr kumimoji="1" lang="en-US" altLang="ko-KR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url</a:t>
                      </a:r>
                      <a:r>
                        <a:rPr kumimoji="1" lang="en-US" altLang="ko-KR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ourier New" charset="0"/>
                          <a:ea typeface="Courier New" charset="0"/>
                          <a:cs typeface="Courier New" charset="0"/>
                        </a:rPr>
                        <a:t>)</a:t>
                      </a:r>
                    </a:p>
                  </a:txBody>
                  <a:tcPr marL="109275" marR="109275" marT="54587" marB="54587"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텍스트 상자 5"/>
          <p:cNvSpPr txBox="1"/>
          <p:nvPr/>
        </p:nvSpPr>
        <p:spPr>
          <a:xfrm>
            <a:off x="677334" y="30280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/>
              <a:t>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89792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A2965-79E6-46A7-AFE4-431871C18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인터페이스 </a:t>
            </a:r>
            <a:r>
              <a:rPr lang="en-US" altLang="ko-KR" sz="2000" dirty="0"/>
              <a:t>(Interface)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994760-C7B7-41D7-8B23-B116D5E45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98472"/>
            <a:ext cx="8596668" cy="4810483"/>
          </a:xfrm>
        </p:spPr>
        <p:txBody>
          <a:bodyPr>
            <a:normAutofit lnSpcReduction="10000"/>
          </a:bodyPr>
          <a:lstStyle/>
          <a:p>
            <a:r>
              <a:rPr lang="ko-KR" altLang="en-US" dirty="0"/>
              <a:t>개념</a:t>
            </a:r>
            <a:endParaRPr lang="en-US" altLang="ko-KR" dirty="0"/>
          </a:p>
          <a:p>
            <a:pPr lvl="1"/>
            <a:r>
              <a:rPr lang="ko-KR" altLang="en-US" dirty="0"/>
              <a:t>서로 관계가 없는 물체들이 상호작용을 하기 위해 사용하는 장치나 시스템</a:t>
            </a:r>
            <a:endParaRPr lang="en-US" altLang="ko-KR" dirty="0"/>
          </a:p>
          <a:p>
            <a:pPr lvl="1"/>
            <a:r>
              <a:rPr lang="ko-KR" altLang="en-US" dirty="0"/>
              <a:t>클래스 구조상 관계와 상관 없이 클래스들에 의해 구현될 수 있는 규약</a:t>
            </a:r>
            <a:endParaRPr lang="en-US" altLang="ko-KR" dirty="0"/>
          </a:p>
          <a:p>
            <a:r>
              <a:rPr lang="ko-KR" altLang="en-US" dirty="0"/>
              <a:t>사용 목적</a:t>
            </a:r>
            <a:endParaRPr lang="en-US" altLang="ko-KR" dirty="0"/>
          </a:p>
          <a:p>
            <a:pPr lvl="1"/>
            <a:r>
              <a:rPr lang="ko-KR" altLang="en-US" dirty="0"/>
              <a:t>클래스들 사이의 유사한 특성을 부자연스러운 상속 관계를 설정하지 않고 얻어냄</a:t>
            </a:r>
            <a:endParaRPr lang="en-US" altLang="ko-KR" dirty="0"/>
          </a:p>
          <a:p>
            <a:pPr lvl="1"/>
            <a:r>
              <a:rPr lang="ko-KR" altLang="en-US" dirty="0"/>
              <a:t>개발 코드를 수정하지 않고</a:t>
            </a:r>
            <a:r>
              <a:rPr lang="en-US" altLang="ko-KR" dirty="0"/>
              <a:t>, </a:t>
            </a:r>
            <a:r>
              <a:rPr lang="ko-KR" altLang="en-US" dirty="0"/>
              <a:t>가용하는 객체를 변경할 수 있도록 하기 위함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활용</a:t>
            </a:r>
            <a:endParaRPr lang="en-US" altLang="ko-KR" dirty="0"/>
          </a:p>
          <a:p>
            <a:pPr lvl="1"/>
            <a:r>
              <a:rPr lang="ko-KR" altLang="en-US" dirty="0"/>
              <a:t>하나 혹은 그 이상의 </a:t>
            </a:r>
            <a:r>
              <a:rPr lang="ko-KR" altLang="en-US" dirty="0" err="1"/>
              <a:t>클래스들에서</a:t>
            </a:r>
            <a:r>
              <a:rPr lang="ko-KR" altLang="en-US" dirty="0"/>
              <a:t> 똑같이 구현되어질 법한 메서드를 선언하는 경우</a:t>
            </a:r>
            <a:endParaRPr lang="en-US" altLang="ko-KR" dirty="0"/>
          </a:p>
          <a:p>
            <a:pPr lvl="1"/>
            <a:r>
              <a:rPr lang="ko-KR" altLang="en-US" dirty="0"/>
              <a:t>클래스 자체를 드러내지 않고 객체의 프로그래밍 인터페이스를 제공하는 경우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BB0207AE-3E41-4BED-8B73-6A50B93B5BDE}"/>
              </a:ext>
            </a:extLst>
          </p:cNvPr>
          <p:cNvGrpSpPr/>
          <p:nvPr/>
        </p:nvGrpSpPr>
        <p:grpSpPr>
          <a:xfrm>
            <a:off x="2040014" y="3957791"/>
            <a:ext cx="6518275" cy="1201737"/>
            <a:chOff x="2020349" y="3747906"/>
            <a:chExt cx="6518275" cy="1201737"/>
          </a:xfrm>
        </p:grpSpPr>
        <p:grpSp>
          <p:nvGrpSpPr>
            <p:cNvPr id="4" name="그룹 12">
              <a:extLst>
                <a:ext uri="{FF2B5EF4-FFF2-40B4-BE49-F238E27FC236}">
                  <a16:creationId xmlns:a16="http://schemas.microsoft.com/office/drawing/2014/main" id="{F65019B1-F946-4FAF-A831-45BAB658450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020349" y="3747906"/>
              <a:ext cx="6518275" cy="1201737"/>
              <a:chOff x="951098" y="2547727"/>
              <a:chExt cx="8128648" cy="1500187"/>
            </a:xfrm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1E7BBE44-790F-40CA-AAA2-7D9C8359C72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291589" y="2547727"/>
                <a:ext cx="1714500" cy="500062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Shape</a:t>
                </a:r>
                <a:endParaRPr lang="ko-KR" altLang="en-US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680B5747-4644-4D1B-967F-E085EC3819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1098" y="3547852"/>
                <a:ext cx="1714500" cy="500062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Point</a:t>
                </a:r>
                <a:endParaRPr lang="ko-KR" altLang="en-US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DE4F9C6D-C97A-49A6-927E-AD59074D8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81536" y="3547852"/>
                <a:ext cx="1714500" cy="500062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Ractangle</a:t>
                </a:r>
                <a:endParaRPr lang="ko-KR" altLang="en-US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grpSp>
            <p:nvGrpSpPr>
              <p:cNvPr id="8" name="그룹 2">
                <a:extLst>
                  <a:ext uri="{FF2B5EF4-FFF2-40B4-BE49-F238E27FC236}">
                    <a16:creationId xmlns:a16="http://schemas.microsoft.com/office/drawing/2014/main" id="{ED8D6BE4-382F-4600-BAC5-8EA8623B705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77878" y="2998338"/>
                <a:ext cx="3651520" cy="541919"/>
                <a:chOff x="2813300" y="2659517"/>
                <a:chExt cx="3655193" cy="541205"/>
              </a:xfrm>
            </p:grpSpPr>
            <p:cxnSp>
              <p:nvCxnSpPr>
                <p:cNvPr id="11" name="직선 화살표 연결선 11">
                  <a:extLst>
                    <a:ext uri="{FF2B5EF4-FFF2-40B4-BE49-F238E27FC236}">
                      <a16:creationId xmlns:a16="http://schemas.microsoft.com/office/drawing/2014/main" id="{04DD9212-0352-4730-A650-4217DABF218C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V="1">
                  <a:off x="5480231" y="2716474"/>
                  <a:ext cx="973203" cy="484247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12" name="이등변 삼각형 11">
                  <a:extLst>
                    <a:ext uri="{FF2B5EF4-FFF2-40B4-BE49-F238E27FC236}">
                      <a16:creationId xmlns:a16="http://schemas.microsoft.com/office/drawing/2014/main" id="{8288569F-1562-4B6D-9FC2-0EC24F1227A2}"/>
                    </a:ext>
                  </a:extLst>
                </p:cNvPr>
                <p:cNvSpPr/>
                <p:nvPr/>
              </p:nvSpPr>
              <p:spPr>
                <a:xfrm rot="3777981">
                  <a:off x="6293952" y="2666573"/>
                  <a:ext cx="182081" cy="166462"/>
                </a:xfrm>
                <a:prstGeom prst="triangle">
                  <a:avLst/>
                </a:prstGeom>
                <a:solidFill>
                  <a:schemeClr val="bg1"/>
                </a:solidFill>
                <a:ln w="952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latinLnBrk="1" hangingPunct="1">
                    <a:defRPr/>
                  </a:pPr>
                  <a:endParaRPr lang="ko-KR" altLang="en-US" sz="1600"/>
                </a:p>
              </p:txBody>
            </p:sp>
            <p:cxnSp>
              <p:nvCxnSpPr>
                <p:cNvPr id="13" name="직선 화살표 연결선 11">
                  <a:extLst>
                    <a:ext uri="{FF2B5EF4-FFF2-40B4-BE49-F238E27FC236}">
                      <a16:creationId xmlns:a16="http://schemas.microsoft.com/office/drawing/2014/main" id="{9E94143A-5883-4FB4-9281-3675BA7E4483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V="1">
                  <a:off x="2813300" y="2703427"/>
                  <a:ext cx="3317044" cy="497295"/>
                </a:xfrm>
                <a:prstGeom prst="straightConnector1">
                  <a:avLst/>
                </a:prstGeom>
                <a:noFill/>
                <a:ln w="9525" algn="ctr">
                  <a:solidFill>
                    <a:srgbClr val="000000"/>
                  </a:solidFill>
                  <a:round/>
                  <a:headEnd/>
                  <a:tailEnd type="triangle" w="lg" len="lg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  <p:sp>
            <p:nvSpPr>
              <p:cNvPr id="9" name="직사각형 13">
                <a:extLst>
                  <a:ext uri="{FF2B5EF4-FFF2-40B4-BE49-F238E27FC236}">
                    <a16:creationId xmlns:a16="http://schemas.microsoft.com/office/drawing/2014/main" id="{0C88ED26-9C6C-4CD2-BA20-DFA7241AA8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00089" y="3547852"/>
                <a:ext cx="1714500" cy="500062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Triangle</a:t>
                </a:r>
                <a:endParaRPr lang="ko-KR" altLang="en-US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10" name="직사각형 14">
                <a:extLst>
                  <a:ext uri="{FF2B5EF4-FFF2-40B4-BE49-F238E27FC236}">
                    <a16:creationId xmlns:a16="http://schemas.microsoft.com/office/drawing/2014/main" id="{7DAC16A0-3B9F-4D92-A771-662CEC6740F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65246" y="3547852"/>
                <a:ext cx="1714500" cy="500062"/>
              </a:xfrm>
              <a:prstGeom prst="rect">
                <a:avLst/>
              </a:prstGeom>
              <a:solidFill>
                <a:schemeClr val="bg1"/>
              </a:solidFill>
              <a:ln w="9525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Circle</a:t>
                </a:r>
                <a:endParaRPr lang="ko-KR" altLang="en-US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</p:grpSp>
        <p:cxnSp>
          <p:nvCxnSpPr>
            <p:cNvPr id="14" name="직선 화살표 연결선 11">
              <a:extLst>
                <a:ext uri="{FF2B5EF4-FFF2-40B4-BE49-F238E27FC236}">
                  <a16:creationId xmlns:a16="http://schemas.microsoft.com/office/drawing/2014/main" id="{D83C84A6-B030-49D1-9367-B2E40AD1CA41}"/>
                </a:ext>
              </a:extLst>
            </p:cNvPr>
            <p:cNvCxnSpPr>
              <a:cxnSpLocks noChangeShapeType="1"/>
              <a:stCxn id="9" idx="0"/>
              <a:endCxn id="5" idx="2"/>
            </p:cNvCxnSpPr>
            <p:nvPr/>
          </p:nvCxnSpPr>
          <p:spPr bwMode="auto">
            <a:xfrm flipH="1" flipV="1">
              <a:off x="6189124" y="4147956"/>
              <a:ext cx="6350" cy="401637"/>
            </a:xfrm>
            <a:prstGeom prst="straightConnector1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 type="triangl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8AD7F7EF-CC09-4C72-8FD8-4DBDC48C0CE1}"/>
                </a:ext>
              </a:extLst>
            </p:cNvPr>
            <p:cNvSpPr/>
            <p:nvPr/>
          </p:nvSpPr>
          <p:spPr bwMode="auto">
            <a:xfrm>
              <a:off x="6120861" y="4143193"/>
              <a:ext cx="146050" cy="134938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600"/>
            </a:p>
          </p:txBody>
        </p:sp>
        <p:grpSp>
          <p:nvGrpSpPr>
            <p:cNvPr id="16" name="그룹 36">
              <a:extLst>
                <a:ext uri="{FF2B5EF4-FFF2-40B4-BE49-F238E27FC236}">
                  <a16:creationId xmlns:a16="http://schemas.microsoft.com/office/drawing/2014/main" id="{47C924CD-A0F5-4CF2-8F57-EB393B0D94FC}"/>
                </a:ext>
              </a:extLst>
            </p:cNvPr>
            <p:cNvGrpSpPr>
              <a:grpSpLocks/>
            </p:cNvGrpSpPr>
            <p:nvPr/>
          </p:nvGrpSpPr>
          <p:grpSpPr bwMode="auto">
            <a:xfrm rot="-7592656">
              <a:off x="6645530" y="4140812"/>
              <a:ext cx="792163" cy="434975"/>
              <a:chOff x="6238025" y="2908050"/>
              <a:chExt cx="791755" cy="434599"/>
            </a:xfrm>
          </p:grpSpPr>
          <p:cxnSp>
            <p:nvCxnSpPr>
              <p:cNvPr id="17" name="직선 화살표 연결선 11">
                <a:extLst>
                  <a:ext uri="{FF2B5EF4-FFF2-40B4-BE49-F238E27FC236}">
                    <a16:creationId xmlns:a16="http://schemas.microsoft.com/office/drawing/2014/main" id="{AD26A015-8145-4014-AB39-39A1F3CAD514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6238025" y="2953788"/>
                <a:ext cx="779690" cy="388861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8" name="이등변 삼각형 17">
                <a:extLst>
                  <a:ext uri="{FF2B5EF4-FFF2-40B4-BE49-F238E27FC236}">
                    <a16:creationId xmlns:a16="http://schemas.microsoft.com/office/drawing/2014/main" id="{FD2CD998-8A07-427A-8F76-E624F226E569}"/>
                  </a:ext>
                </a:extLst>
              </p:cNvPr>
              <p:cNvSpPr/>
              <p:nvPr/>
            </p:nvSpPr>
            <p:spPr bwMode="auto">
              <a:xfrm rot="3777981">
                <a:off x="6890470" y="2913924"/>
                <a:ext cx="145924" cy="133281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F3307F95-6F14-44B1-835A-09C6A10B0189}"/>
                </a:ext>
              </a:extLst>
            </p:cNvPr>
            <p:cNvSpPr/>
            <p:nvPr/>
          </p:nvSpPr>
          <p:spPr bwMode="auto">
            <a:xfrm rot="4915688">
              <a:off x="5362036" y="4084456"/>
              <a:ext cx="146050" cy="133350"/>
            </a:xfrm>
            <a:prstGeom prst="triangl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latinLnBrk="1" hangingPunct="1">
                <a:defRPr/>
              </a:pPr>
              <a:endParaRPr lang="ko-KR" altLang="en-US" sz="160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90B98C56-7E86-4080-A572-1F8DE15D2DB0}"/>
                </a:ext>
              </a:extLst>
            </p:cNvPr>
            <p:cNvSpPr/>
            <p:nvPr/>
          </p:nvSpPr>
          <p:spPr>
            <a:xfrm>
              <a:off x="2123536" y="4276543"/>
              <a:ext cx="893763" cy="27781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latinLnBrk="1" hangingPunct="1">
                <a:defRPr/>
              </a:pPr>
              <a:r>
                <a:rPr lang="ko-KR" altLang="en-US" sz="1200" err="1">
                  <a:latin typeface="+mn-ea"/>
                  <a:ea typeface="+mn-ea"/>
                </a:rPr>
                <a:t>면의개념</a:t>
              </a:r>
              <a:r>
                <a:rPr lang="en-US" altLang="ko-KR" sz="1200">
                  <a:latin typeface="+mn-ea"/>
                  <a:ea typeface="+mn-ea"/>
                </a:rPr>
                <a:t>X</a:t>
              </a:r>
              <a:endParaRPr lang="ko-KR" altLang="en-US" sz="1200">
                <a:latin typeface="+mn-ea"/>
                <a:ea typeface="+mn-ea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E3AB6C83-89C6-4513-99FA-62935A6D158F}"/>
                </a:ext>
              </a:extLst>
            </p:cNvPr>
            <p:cNvSpPr/>
            <p:nvPr/>
          </p:nvSpPr>
          <p:spPr>
            <a:xfrm>
              <a:off x="3704686" y="4238443"/>
              <a:ext cx="290513" cy="3079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latinLnBrk="1" hangingPunct="1">
                <a:defRPr/>
              </a:pPr>
              <a:r>
                <a:rPr lang="en-US" altLang="ko-KR" sz="1400">
                  <a:solidFill>
                    <a:srgbClr val="FF0000"/>
                  </a:solidFill>
                  <a:latin typeface="+mn-ea"/>
                  <a:ea typeface="+mn-ea"/>
                </a:rPr>
                <a:t>X</a:t>
              </a:r>
              <a:endParaRPr lang="ko-KR" altLang="en-US" sz="1400">
                <a:solidFill>
                  <a:srgbClr val="FF0000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660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D9B8FA-95C3-4D6B-B2B0-D9F32C123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객체지향 네 가지 특성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577257-3D9F-4B10-82A3-6101BB926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상속성</a:t>
            </a:r>
            <a:r>
              <a:rPr lang="ko-KR" altLang="en-US" dirty="0"/>
              <a:t> </a:t>
            </a:r>
            <a:r>
              <a:rPr lang="en-US" altLang="ko-KR" dirty="0"/>
              <a:t>(Inheritance)</a:t>
            </a:r>
          </a:p>
          <a:p>
            <a:r>
              <a:rPr lang="ko-KR" altLang="en-US" dirty="0"/>
              <a:t>캡슐화 </a:t>
            </a:r>
            <a:r>
              <a:rPr lang="en-US" altLang="ko-KR" dirty="0"/>
              <a:t>(Encapsulation)</a:t>
            </a:r>
          </a:p>
          <a:p>
            <a:r>
              <a:rPr lang="ko-KR" altLang="en-US" dirty="0" err="1"/>
              <a:t>다형성</a:t>
            </a:r>
            <a:r>
              <a:rPr lang="ko-KR" altLang="en-US" dirty="0"/>
              <a:t> </a:t>
            </a:r>
            <a:r>
              <a:rPr lang="en-US" altLang="ko-KR" dirty="0"/>
              <a:t>(Polymorphism)</a:t>
            </a:r>
          </a:p>
          <a:p>
            <a:r>
              <a:rPr lang="ko-KR" altLang="en-US" dirty="0"/>
              <a:t>추상화</a:t>
            </a:r>
            <a:r>
              <a:rPr lang="en-US" altLang="ko-KR" dirty="0"/>
              <a:t> (Abstraction)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334286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E4B14F-4C98-46C9-A727-111FB1B45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인터페이스 </a:t>
            </a:r>
            <a:r>
              <a:rPr lang="en-US" altLang="ko-KR" sz="2000" dirty="0"/>
              <a:t>(Interface)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7FD3955-7B20-4699-B0A9-4E5544DD7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인터페이스 선언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인터페이스 구현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다중 상속을 지원하지 않는 자바에서 다중 상속의 장점을 활용할 수 있음</a:t>
            </a:r>
            <a:endParaRPr lang="en-US" altLang="ko-KR" dirty="0"/>
          </a:p>
          <a:p>
            <a:pPr lvl="1"/>
            <a:r>
              <a:rPr lang="ko-KR" altLang="en-US" dirty="0"/>
              <a:t>인터페이스는 다중 </a:t>
            </a:r>
            <a:r>
              <a:rPr lang="en-US" altLang="ko-KR" dirty="0"/>
              <a:t>implements</a:t>
            </a:r>
            <a:r>
              <a:rPr lang="ko-KR" altLang="en-US" dirty="0"/>
              <a:t>를 할 수 있다</a:t>
            </a:r>
          </a:p>
        </p:txBody>
      </p:sp>
      <p:sp>
        <p:nvSpPr>
          <p:cNvPr id="4" name="모서리가 둥근 직사각형 4">
            <a:extLst>
              <a:ext uri="{FF2B5EF4-FFF2-40B4-BE49-F238E27FC236}">
                <a16:creationId xmlns:a16="http://schemas.microsoft.com/office/drawing/2014/main" id="{0CBF2601-1095-4B7E-8166-C00ABE835B73}"/>
              </a:ext>
            </a:extLst>
          </p:cNvPr>
          <p:cNvSpPr/>
          <p:nvPr/>
        </p:nvSpPr>
        <p:spPr>
          <a:xfrm>
            <a:off x="1304357" y="2573919"/>
            <a:ext cx="5472112" cy="723196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u="sng" dirty="0">
                <a:solidFill>
                  <a:srgbClr val="FF0000"/>
                </a:solidFill>
                <a:latin typeface="Consolas" panose="020B0609020204030204" pitchFamily="49" charset="0"/>
              </a:rPr>
              <a:t>interface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인터페이스명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</a:t>
            </a:r>
            <a:r>
              <a:rPr lang="ko-KR" alt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추상메소드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(abstract 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키워드를 지정하지 않아도 됨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b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모서리가 둥근 직사각형 5">
            <a:extLst>
              <a:ext uri="{FF2B5EF4-FFF2-40B4-BE49-F238E27FC236}">
                <a16:creationId xmlns:a16="http://schemas.microsoft.com/office/drawing/2014/main" id="{B4BAEBF5-C824-4929-B6C9-629A9C0799E0}"/>
              </a:ext>
            </a:extLst>
          </p:cNvPr>
          <p:cNvSpPr/>
          <p:nvPr/>
        </p:nvSpPr>
        <p:spPr>
          <a:xfrm>
            <a:off x="1304357" y="3863706"/>
            <a:ext cx="5472112" cy="753046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Point </a:t>
            </a:r>
            <a:r>
              <a:rPr lang="en-US" altLang="ko-KR" sz="1600" u="sng" dirty="0">
                <a:solidFill>
                  <a:srgbClr val="FF0000"/>
                </a:solidFill>
                <a:latin typeface="Consolas" panose="020B0609020204030204" pitchFamily="49" charset="0"/>
              </a:rPr>
              <a:t>implements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인터페이스명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//</a:t>
            </a:r>
            <a:r>
              <a:rPr lang="ko-KR" altLang="en-US" sz="1200" dirty="0" err="1">
                <a:solidFill>
                  <a:srgbClr val="008000"/>
                </a:solidFill>
                <a:latin typeface="Consolas" panose="020B0609020204030204" pitchFamily="49" charset="0"/>
              </a:rPr>
              <a:t>추상메소드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 구현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(abstract 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키워드를 지정하지 않아도 됨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)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모서리가 둥근 직사각형 6">
            <a:extLst>
              <a:ext uri="{FF2B5EF4-FFF2-40B4-BE49-F238E27FC236}">
                <a16:creationId xmlns:a16="http://schemas.microsoft.com/office/drawing/2014/main" id="{4F645C31-CDD7-4C2C-84E7-E1E0ECA7C0E2}"/>
              </a:ext>
            </a:extLst>
          </p:cNvPr>
          <p:cNvSpPr/>
          <p:nvPr/>
        </p:nvSpPr>
        <p:spPr>
          <a:xfrm>
            <a:off x="1304357" y="5852303"/>
            <a:ext cx="5472112" cy="755650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Point </a:t>
            </a:r>
            <a:r>
              <a:rPr lang="en-US" altLang="ko-KR" sz="1600" u="sng" dirty="0">
                <a:solidFill>
                  <a:srgbClr val="FF0000"/>
                </a:solidFill>
                <a:latin typeface="Consolas" panose="020B0609020204030204" pitchFamily="49" charset="0"/>
              </a:rPr>
              <a:t>implements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Drawable,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Resizeable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71836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interface </a:t>
            </a:r>
            <a:r>
              <a:rPr kumimoji="1" lang="ko-KR" altLang="en-US" sz="2000" dirty="0"/>
              <a:t>연습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ko-KR" sz="1600" dirty="0"/>
              <a:t>Shape </a:t>
            </a:r>
            <a:r>
              <a:rPr kumimoji="1" lang="ko-KR" altLang="en-US" sz="1600" dirty="0"/>
              <a:t>예제에서 </a:t>
            </a:r>
            <a:r>
              <a:rPr kumimoji="1" lang="en-US" altLang="ko-KR" sz="1600" dirty="0"/>
              <a:t>Point </a:t>
            </a:r>
            <a:r>
              <a:rPr kumimoji="1" lang="ko-KR" altLang="en-US" sz="1600" dirty="0"/>
              <a:t>클래스를 추가하고 </a:t>
            </a:r>
            <a:r>
              <a:rPr kumimoji="1" lang="en-US" altLang="ko-KR" sz="1600" dirty="0" err="1"/>
              <a:t>Drawable</a:t>
            </a:r>
            <a:r>
              <a:rPr kumimoji="1" lang="en-US" altLang="ko-KR" sz="1600" dirty="0"/>
              <a:t> </a:t>
            </a:r>
            <a:r>
              <a:rPr kumimoji="1" lang="ko-KR" altLang="en-US" sz="1600" dirty="0"/>
              <a:t>인터페이스를 추가해 봅니다</a:t>
            </a:r>
            <a:endParaRPr kumimoji="1" lang="en-US" altLang="ko-KR" sz="1600" dirty="0"/>
          </a:p>
          <a:p>
            <a:endParaRPr kumimoji="1" lang="en-US" altLang="ko-KR" sz="1600" dirty="0"/>
          </a:p>
          <a:p>
            <a:endParaRPr kumimoji="1" lang="en-US" altLang="ko-KR" sz="1600" dirty="0"/>
          </a:p>
          <a:p>
            <a:endParaRPr kumimoji="1" lang="en-US" altLang="ko-KR" sz="1600" dirty="0"/>
          </a:p>
          <a:p>
            <a:r>
              <a:rPr kumimoji="1" lang="en-US" altLang="ko-KR" sz="1600" dirty="0" err="1"/>
              <a:t>instanceof</a:t>
            </a:r>
            <a:r>
              <a:rPr kumimoji="1" lang="en-US" altLang="ko-KR" sz="1600" dirty="0"/>
              <a:t> </a:t>
            </a:r>
            <a:r>
              <a:rPr kumimoji="1" lang="ko-KR" altLang="en-US" sz="1600" dirty="0"/>
              <a:t>연산자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1090613" y="2599663"/>
            <a:ext cx="5472112" cy="682625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en-US" altLang="ko-KR" sz="1200" err="1">
                <a:solidFill>
                  <a:schemeClr val="tx1"/>
                </a:solidFill>
                <a:latin typeface="+mn-ea"/>
              </a:rPr>
              <a:t>publc</a:t>
            </a:r>
            <a:r>
              <a:rPr lang="en-US" altLang="ko-KR" sz="1200">
                <a:solidFill>
                  <a:schemeClr val="tx1"/>
                </a:solidFill>
                <a:latin typeface="+mn-ea"/>
              </a:rPr>
              <a:t> interface </a:t>
            </a:r>
            <a:r>
              <a:rPr lang="en-US" altLang="ko-KR" sz="1200" err="1">
                <a:solidFill>
                  <a:schemeClr val="tx1"/>
                </a:solidFill>
                <a:latin typeface="+mn-ea"/>
              </a:rPr>
              <a:t>Drawable</a:t>
            </a:r>
            <a:r>
              <a:rPr lang="en-US" altLang="ko-KR" sz="1200">
                <a:solidFill>
                  <a:schemeClr val="tx1"/>
                </a:solidFill>
                <a:latin typeface="+mn-ea"/>
              </a:rPr>
              <a:t> {</a:t>
            </a:r>
          </a:p>
          <a:p>
            <a:pPr>
              <a:defRPr/>
            </a:pPr>
            <a:r>
              <a:rPr lang="en-US" altLang="ko-KR" sz="1200">
                <a:solidFill>
                  <a:schemeClr val="tx1"/>
                </a:solidFill>
                <a:latin typeface="+mn-ea"/>
              </a:rPr>
              <a:t>    public void draw();</a:t>
            </a:r>
          </a:p>
          <a:p>
            <a:pPr>
              <a:defRPr/>
            </a:pPr>
            <a:r>
              <a:rPr lang="en-US" altLang="ko-KR" sz="1200">
                <a:solidFill>
                  <a:schemeClr val="tx1"/>
                </a:solidFill>
                <a:latin typeface="+mn-ea"/>
              </a:rPr>
              <a:t>}</a:t>
            </a:r>
          </a:p>
        </p:txBody>
      </p:sp>
      <p:sp>
        <p:nvSpPr>
          <p:cNvPr id="7" name="모서리가 둥근 직사각형 6"/>
          <p:cNvSpPr/>
          <p:nvPr/>
        </p:nvSpPr>
        <p:spPr>
          <a:xfrm>
            <a:off x="1089025" y="4144301"/>
            <a:ext cx="5473700" cy="2520950"/>
          </a:xfrm>
          <a:prstGeom prst="roundRect">
            <a:avLst>
              <a:gd name="adj" fmla="val 80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>
            <a:lvl1pPr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charset="-127"/>
                <a:ea typeface="굴림" charset="-127"/>
              </a:defRPr>
            </a:lvl9pPr>
          </a:lstStyle>
          <a:p>
            <a:pPr eaLnBrk="1" hangingPunct="1"/>
            <a:r>
              <a:rPr lang="en-US" altLang="ko-KR" sz="1200">
                <a:ea typeface="맑은 고딕" charset="-127"/>
              </a:rPr>
              <a:t>Shape c = new Circle();</a:t>
            </a:r>
          </a:p>
          <a:p>
            <a:pPr eaLnBrk="1" hangingPunct="1"/>
            <a:endParaRPr lang="en-US" altLang="ko-KR" sz="1200" dirty="0">
              <a:ea typeface="맑은 고딕" charset="-127"/>
            </a:endParaRPr>
          </a:p>
          <a:p>
            <a:pPr eaLnBrk="1" hangingPunct="1"/>
            <a:r>
              <a:rPr lang="en-US" altLang="ko-KR" sz="1200" dirty="0">
                <a:ea typeface="맑은 고딕" charset="-127"/>
              </a:rPr>
              <a:t>// </a:t>
            </a:r>
            <a:r>
              <a:rPr lang="ko-KR" altLang="en-US" sz="1200" dirty="0">
                <a:ea typeface="맑은 고딕" charset="-127"/>
              </a:rPr>
              <a:t>객체가 </a:t>
            </a:r>
            <a:r>
              <a:rPr lang="en-US" altLang="ko-KR" sz="1200" dirty="0">
                <a:ea typeface="맑은 고딕" charset="-127"/>
              </a:rPr>
              <a:t>Circle </a:t>
            </a:r>
            <a:r>
              <a:rPr lang="ko-KR" altLang="en-US" sz="1200" dirty="0">
                <a:ea typeface="맑은 고딕" charset="-127"/>
              </a:rPr>
              <a:t>클래스의 인스턴스 인가</a:t>
            </a:r>
            <a:r>
              <a:rPr lang="en-US" altLang="ko-KR" sz="1200" dirty="0">
                <a:ea typeface="맑은 고딕" charset="-127"/>
              </a:rPr>
              <a:t>?</a:t>
            </a:r>
          </a:p>
          <a:p>
            <a:pPr eaLnBrk="1" hangingPunct="1"/>
            <a:r>
              <a:rPr lang="en-US" altLang="ko-KR" sz="1200" dirty="0" err="1">
                <a:ea typeface="맑은 고딕" charset="-127"/>
              </a:rPr>
              <a:t>System.out.println</a:t>
            </a:r>
            <a:r>
              <a:rPr lang="en-US" altLang="ko-KR" sz="1200" dirty="0">
                <a:ea typeface="맑은 고딕" charset="-127"/>
              </a:rPr>
              <a:t>( c </a:t>
            </a:r>
            <a:r>
              <a:rPr lang="en-US" altLang="ko-KR" sz="1200" dirty="0" err="1">
                <a:ea typeface="맑은 고딕" charset="-127"/>
              </a:rPr>
              <a:t>instanceof</a:t>
            </a:r>
            <a:r>
              <a:rPr lang="en-US" altLang="ko-KR" sz="1200" dirty="0">
                <a:ea typeface="맑은 고딕" charset="-127"/>
              </a:rPr>
              <a:t> Circle );</a:t>
            </a:r>
          </a:p>
          <a:p>
            <a:pPr eaLnBrk="1" hangingPunct="1"/>
            <a:endParaRPr lang="en-US" altLang="ko-KR" sz="1200" dirty="0">
              <a:ea typeface="맑은 고딕" charset="-127"/>
            </a:endParaRPr>
          </a:p>
          <a:p>
            <a:pPr eaLnBrk="1" hangingPunct="1"/>
            <a:r>
              <a:rPr lang="en-US" altLang="ko-KR" sz="1200" dirty="0">
                <a:ea typeface="맑은 고딕" charset="-127"/>
              </a:rPr>
              <a:t>// </a:t>
            </a:r>
            <a:r>
              <a:rPr lang="ko-KR" altLang="en-US" sz="1200" dirty="0">
                <a:ea typeface="맑은 고딕" charset="-127"/>
              </a:rPr>
              <a:t>객체가 </a:t>
            </a:r>
            <a:r>
              <a:rPr lang="en-US" altLang="ko-KR" sz="1200" dirty="0" err="1">
                <a:ea typeface="맑은 고딕" charset="-127"/>
              </a:rPr>
              <a:t>Drawable</a:t>
            </a:r>
            <a:r>
              <a:rPr lang="en-US" altLang="ko-KR" sz="1200" dirty="0">
                <a:ea typeface="맑은 고딕" charset="-127"/>
              </a:rPr>
              <a:t> </a:t>
            </a:r>
            <a:r>
              <a:rPr lang="ko-KR" altLang="en-US" sz="1200" dirty="0">
                <a:ea typeface="맑은 고딕" charset="-127"/>
              </a:rPr>
              <a:t>인터페이스를 구현하였는가</a:t>
            </a:r>
            <a:r>
              <a:rPr lang="en-US" altLang="ko-KR" sz="1200" dirty="0">
                <a:ea typeface="맑은 고딕" charset="-127"/>
              </a:rPr>
              <a:t>?</a:t>
            </a:r>
          </a:p>
          <a:p>
            <a:pPr eaLnBrk="1" hangingPunct="1"/>
            <a:r>
              <a:rPr lang="en-US" altLang="ko-KR" sz="1200" dirty="0" err="1">
                <a:ea typeface="맑은 고딕" charset="-127"/>
              </a:rPr>
              <a:t>System.out.println</a:t>
            </a:r>
            <a:r>
              <a:rPr lang="en-US" altLang="ko-KR" sz="1200" dirty="0">
                <a:ea typeface="맑은 고딕" charset="-127"/>
              </a:rPr>
              <a:t>( c </a:t>
            </a:r>
            <a:r>
              <a:rPr lang="en-US" altLang="ko-KR" sz="1200" dirty="0" err="1">
                <a:ea typeface="맑은 고딕" charset="-127"/>
              </a:rPr>
              <a:t>instanceof</a:t>
            </a:r>
            <a:r>
              <a:rPr lang="en-US" altLang="ko-KR" sz="1200" dirty="0">
                <a:ea typeface="맑은 고딕" charset="-127"/>
              </a:rPr>
              <a:t> </a:t>
            </a:r>
            <a:r>
              <a:rPr lang="en-US" altLang="ko-KR" sz="1200" dirty="0" err="1">
                <a:ea typeface="맑은 고딕" charset="-127"/>
              </a:rPr>
              <a:t>Drawable</a:t>
            </a:r>
            <a:r>
              <a:rPr lang="en-US" altLang="ko-KR" sz="1200" dirty="0">
                <a:ea typeface="맑은 고딕" charset="-127"/>
              </a:rPr>
              <a:t> );</a:t>
            </a:r>
          </a:p>
          <a:p>
            <a:pPr eaLnBrk="1" hangingPunct="1"/>
            <a:endParaRPr lang="en-US" altLang="ko-KR" sz="1200" dirty="0">
              <a:ea typeface="맑은 고딕" charset="-127"/>
            </a:endParaRPr>
          </a:p>
          <a:p>
            <a:pPr eaLnBrk="1" hangingPunct="1"/>
            <a:r>
              <a:rPr lang="en-US" altLang="ko-KR" sz="1200" dirty="0">
                <a:ea typeface="맑은 고딕" charset="-127"/>
              </a:rPr>
              <a:t>// </a:t>
            </a:r>
            <a:r>
              <a:rPr lang="ko-KR" altLang="en-US" sz="1200" dirty="0">
                <a:ea typeface="맑은 고딕" charset="-127"/>
              </a:rPr>
              <a:t>객체가 </a:t>
            </a:r>
            <a:r>
              <a:rPr lang="en-US" altLang="ko-KR" sz="1200" dirty="0">
                <a:ea typeface="맑은 고딕" charset="-127"/>
              </a:rPr>
              <a:t>Rectangle </a:t>
            </a:r>
            <a:r>
              <a:rPr lang="ko-KR" altLang="en-US" sz="1200" dirty="0">
                <a:ea typeface="맑은 고딕" charset="-127"/>
              </a:rPr>
              <a:t>클래스의 인스턴스 인가</a:t>
            </a:r>
            <a:r>
              <a:rPr lang="en-US" altLang="ko-KR" sz="1200" dirty="0">
                <a:ea typeface="맑은 고딕" charset="-127"/>
              </a:rPr>
              <a:t>?</a:t>
            </a:r>
          </a:p>
          <a:p>
            <a:pPr eaLnBrk="1" hangingPunct="1"/>
            <a:r>
              <a:rPr lang="en-US" altLang="ko-KR" sz="1200" dirty="0" err="1">
                <a:ea typeface="맑은 고딕" charset="-127"/>
              </a:rPr>
              <a:t>System.out.println</a:t>
            </a:r>
            <a:r>
              <a:rPr lang="en-US" altLang="ko-KR" sz="1200" dirty="0">
                <a:ea typeface="맑은 고딕" charset="-127"/>
              </a:rPr>
              <a:t>( c </a:t>
            </a:r>
            <a:r>
              <a:rPr lang="en-US" altLang="ko-KR" sz="1200" dirty="0" err="1">
                <a:ea typeface="맑은 고딕" charset="-127"/>
              </a:rPr>
              <a:t>instanceof</a:t>
            </a:r>
            <a:r>
              <a:rPr lang="en-US" altLang="ko-KR" sz="1200" dirty="0">
                <a:ea typeface="맑은 고딕" charset="-127"/>
              </a:rPr>
              <a:t> Rectangle );</a:t>
            </a:r>
          </a:p>
          <a:p>
            <a:pPr eaLnBrk="1" hangingPunct="1"/>
            <a:endParaRPr lang="en-US" altLang="ko-KR" sz="1200" dirty="0">
              <a:ea typeface="맑은 고딕" charset="-127"/>
            </a:endParaRPr>
          </a:p>
          <a:p>
            <a:pPr eaLnBrk="1" hangingPunct="1"/>
            <a:r>
              <a:rPr lang="en-US" altLang="ko-KR" sz="1200" dirty="0">
                <a:ea typeface="맑은 고딕" charset="-127"/>
              </a:rPr>
              <a:t>// </a:t>
            </a:r>
            <a:r>
              <a:rPr lang="ko-KR" altLang="en-US" sz="1200" dirty="0">
                <a:ea typeface="맑은 고딕" charset="-127"/>
              </a:rPr>
              <a:t>객체가 </a:t>
            </a:r>
            <a:r>
              <a:rPr lang="en-US" altLang="ko-KR" sz="1200" dirty="0">
                <a:ea typeface="맑은 고딕" charset="-127"/>
              </a:rPr>
              <a:t>Shape </a:t>
            </a:r>
            <a:r>
              <a:rPr lang="ko-KR" altLang="en-US" sz="1200" dirty="0">
                <a:ea typeface="맑은 고딕" charset="-127"/>
              </a:rPr>
              <a:t>클래스의 인스턴스 인가</a:t>
            </a:r>
            <a:r>
              <a:rPr lang="en-US" altLang="ko-KR" sz="1200" dirty="0">
                <a:ea typeface="맑은 고딕" charset="-127"/>
              </a:rPr>
              <a:t>?</a:t>
            </a:r>
          </a:p>
          <a:p>
            <a:pPr eaLnBrk="1" hangingPunct="1"/>
            <a:r>
              <a:rPr lang="en-US" altLang="ko-KR" sz="1200" dirty="0" err="1">
                <a:ea typeface="맑은 고딕" charset="-127"/>
              </a:rPr>
              <a:t>System.out.println</a:t>
            </a:r>
            <a:r>
              <a:rPr lang="en-US" altLang="ko-KR" sz="1200" dirty="0">
                <a:ea typeface="맑은 고딕" charset="-127"/>
              </a:rPr>
              <a:t>( c </a:t>
            </a:r>
            <a:r>
              <a:rPr lang="en-US" altLang="ko-KR" sz="1200" dirty="0" err="1">
                <a:ea typeface="맑은 고딕" charset="-127"/>
              </a:rPr>
              <a:t>instanceof</a:t>
            </a:r>
            <a:r>
              <a:rPr lang="en-US" altLang="ko-KR" sz="1200" dirty="0">
                <a:ea typeface="맑은 고딕" charset="-127"/>
              </a:rPr>
              <a:t> Shape ); </a:t>
            </a:r>
          </a:p>
        </p:txBody>
      </p:sp>
    </p:spTree>
    <p:extLst>
      <p:ext uri="{BB962C8B-B14F-4D97-AF65-F5344CB8AC3E}">
        <p14:creationId xmlns:p14="http://schemas.microsoft.com/office/powerpoint/2010/main" val="128386678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91BB6C-8563-43FE-8D7A-08B32D4D5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추상클래스 </a:t>
            </a:r>
            <a:r>
              <a:rPr lang="en-US" altLang="ko-KR" sz="2000" dirty="0"/>
              <a:t>vs </a:t>
            </a:r>
            <a:r>
              <a:rPr lang="ko-KR" altLang="en-US" sz="2000" dirty="0"/>
              <a:t>인터페이스 </a:t>
            </a:r>
            <a:r>
              <a:rPr lang="en-US" altLang="ko-KR" sz="2000" dirty="0"/>
              <a:t>(Interface)</a:t>
            </a:r>
            <a:endParaRPr lang="ko-KR" altLang="en-US" dirty="0"/>
          </a:p>
        </p:txBody>
      </p:sp>
      <p:grpSp>
        <p:nvGrpSpPr>
          <p:cNvPr id="4" name="그룹 75">
            <a:extLst>
              <a:ext uri="{FF2B5EF4-FFF2-40B4-BE49-F238E27FC236}">
                <a16:creationId xmlns:a16="http://schemas.microsoft.com/office/drawing/2014/main" id="{3F367358-F17B-4B28-8D8E-6687690A95F5}"/>
              </a:ext>
            </a:extLst>
          </p:cNvPr>
          <p:cNvGrpSpPr>
            <a:grpSpLocks/>
          </p:cNvGrpSpPr>
          <p:nvPr/>
        </p:nvGrpSpPr>
        <p:grpSpPr bwMode="auto">
          <a:xfrm>
            <a:off x="1950964" y="2052434"/>
            <a:ext cx="8290071" cy="4468793"/>
            <a:chOff x="1079612" y="1195978"/>
            <a:chExt cx="6631552" cy="3573433"/>
          </a:xfrm>
        </p:grpSpPr>
        <p:sp>
          <p:nvSpPr>
            <p:cNvPr id="5" name="직사각형 6">
              <a:extLst>
                <a:ext uri="{FF2B5EF4-FFF2-40B4-BE49-F238E27FC236}">
                  <a16:creationId xmlns:a16="http://schemas.microsoft.com/office/drawing/2014/main" id="{3661C12B-6EEC-4CAC-B552-FCC45666F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2274" y="3358850"/>
              <a:ext cx="1374969" cy="977094"/>
            </a:xfrm>
            <a:prstGeom prst="rect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Point</a:t>
              </a:r>
            </a:p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-----------</a:t>
              </a:r>
            </a:p>
            <a:p>
              <a:pPr algn="ctr" eaLnBrk="1" hangingPunct="1"/>
              <a:endParaRPr lang="en-US" altLang="ko-KR" sz="140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pPr algn="ctr" eaLnBrk="1" hangingPunct="1"/>
              <a:r>
                <a:rPr lang="en-US" altLang="ko-KR" sz="1400">
                  <a:solidFill>
                    <a:schemeClr val="tx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draw()</a:t>
              </a:r>
              <a:endParaRPr lang="ko-KR" altLang="en-US" sz="14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6" name="직사각형 7">
              <a:extLst>
                <a:ext uri="{FF2B5EF4-FFF2-40B4-BE49-F238E27FC236}">
                  <a16:creationId xmlns:a16="http://schemas.microsoft.com/office/drawing/2014/main" id="{EA937EC5-0100-4D26-8439-622D237BDF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81007" y="3358851"/>
              <a:ext cx="1374969" cy="977096"/>
            </a:xfrm>
            <a:prstGeom prst="rect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sz="1400" dirty="0" err="1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Ractangle</a:t>
              </a:r>
              <a:endParaRPr lang="en-US" altLang="ko-KR" sz="1400" dirty="0">
                <a:solidFill>
                  <a:srgbClr val="000000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  <a:p>
              <a:pPr algn="ctr" eaLnBrk="1" hangingPunct="1"/>
              <a:r>
                <a:rPr lang="en-US" altLang="ko-KR" sz="1400" dirty="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-----------</a:t>
              </a:r>
            </a:p>
            <a:p>
              <a:pPr algn="ctr" eaLnBrk="1" hangingPunct="1"/>
              <a:r>
                <a:rPr lang="en-US" altLang="ko-KR" sz="1400" dirty="0">
                  <a:solidFill>
                    <a:srgbClr val="C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area()</a:t>
              </a:r>
            </a:p>
            <a:p>
              <a:pPr algn="ctr" eaLnBrk="1" hangingPunct="1"/>
              <a:r>
                <a:rPr lang="en-US" altLang="ko-KR" sz="1400" dirty="0">
                  <a:solidFill>
                    <a:schemeClr val="tx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draw()</a:t>
              </a:r>
              <a:endParaRPr lang="ko-KR" altLang="en-US" sz="14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7" name="직사각형 9">
              <a:extLst>
                <a:ext uri="{FF2B5EF4-FFF2-40B4-BE49-F238E27FC236}">
                  <a16:creationId xmlns:a16="http://schemas.microsoft.com/office/drawing/2014/main" id="{A018F2E8-AD0F-4D02-83B4-3872EEC6FC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0012" y="3358850"/>
              <a:ext cx="1374969" cy="977095"/>
            </a:xfrm>
            <a:prstGeom prst="rect">
              <a:avLst/>
            </a:prstGeom>
            <a:noFill/>
            <a:ln w="9525" algn="ctr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 anchor="ctr"/>
            <a:lstStyle>
              <a:lvl1pPr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Triangle</a:t>
              </a:r>
            </a:p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-----------</a:t>
              </a:r>
            </a:p>
            <a:p>
              <a:pPr algn="ctr" eaLnBrk="1" hangingPunct="1"/>
              <a:r>
                <a:rPr lang="en-US" altLang="ko-KR" sz="1400">
                  <a:solidFill>
                    <a:srgbClr val="C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area()</a:t>
              </a:r>
            </a:p>
            <a:p>
              <a:pPr algn="ctr" eaLnBrk="1" hangingPunct="1"/>
              <a:r>
                <a:rPr lang="en-US" altLang="ko-KR" sz="1400">
                  <a:solidFill>
                    <a:schemeClr val="tx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draw()</a:t>
              </a:r>
              <a:endParaRPr lang="ko-KR" altLang="en-US" sz="14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8" name="직사각형 10">
              <a:extLst>
                <a:ext uri="{FF2B5EF4-FFF2-40B4-BE49-F238E27FC236}">
                  <a16:creationId xmlns:a16="http://schemas.microsoft.com/office/drawing/2014/main" id="{7DD0582B-439E-48AE-BE3D-B7BCA6015D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36195" y="3358852"/>
              <a:ext cx="1374969" cy="977094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rgbClr val="000000"/>
              </a:solidFill>
              <a:round/>
              <a:headEnd/>
              <a:tailEnd/>
            </a:ln>
          </p:spPr>
          <p:txBody>
            <a:bodyPr lIns="0" tIns="0" rIns="0" bIns="0" anchor="ctr"/>
            <a:lstStyle>
              <a:lvl1pPr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1pPr>
              <a:lvl2pPr marL="742950" indent="-28575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2pPr>
              <a:lvl3pPr marL="11430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3pPr>
              <a:lvl4pPr marL="16002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4pPr>
              <a:lvl5pPr marL="2057400" indent="-228600" latinLnBrk="1"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맑은 고딕" panose="020B0503020000020004" pitchFamily="50" charset="-127"/>
                  <a:ea typeface="굴림" panose="020B0600000101010101" pitchFamily="50" charset="-127"/>
                </a:defRPr>
              </a:lvl9pPr>
            </a:lstStyle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Circle</a:t>
              </a:r>
            </a:p>
            <a:p>
              <a:pPr algn="ctr" eaLnBrk="1" hangingPunct="1"/>
              <a:r>
                <a:rPr lang="en-US" altLang="ko-KR" sz="1400">
                  <a:solidFill>
                    <a:srgbClr val="0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-----------</a:t>
              </a:r>
            </a:p>
            <a:p>
              <a:pPr algn="ctr" eaLnBrk="1" hangingPunct="1"/>
              <a:r>
                <a:rPr lang="en-US" altLang="ko-KR" sz="1400">
                  <a:solidFill>
                    <a:srgbClr val="C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area()</a:t>
              </a:r>
            </a:p>
            <a:p>
              <a:pPr algn="ctr" eaLnBrk="1" hangingPunct="1"/>
              <a:r>
                <a:rPr lang="en-US" altLang="ko-KR" sz="1400">
                  <a:solidFill>
                    <a:schemeClr val="tx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draw()</a:t>
              </a:r>
              <a:endParaRPr lang="ko-KR" altLang="en-US" sz="14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74C3DEBE-9D9E-4227-87E2-E140FA8D168B}"/>
                </a:ext>
              </a:extLst>
            </p:cNvPr>
            <p:cNvSpPr/>
            <p:nvPr/>
          </p:nvSpPr>
          <p:spPr>
            <a:xfrm>
              <a:off x="1079612" y="4351023"/>
              <a:ext cx="2563583" cy="41838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eaLnBrk="1" latinLnBrk="1" hangingPunct="1">
                <a:defRPr/>
              </a:pPr>
              <a:r>
                <a:rPr lang="ko-KR" altLang="en-US" sz="1400" dirty="0" err="1">
                  <a:latin typeface="+mn-ea"/>
                  <a:ea typeface="+mn-ea"/>
                </a:rPr>
                <a:t>면의개념이</a:t>
              </a:r>
              <a:r>
                <a:rPr lang="ko-KR" altLang="en-US" sz="1400" dirty="0">
                  <a:latin typeface="+mn-ea"/>
                  <a:ea typeface="+mn-ea"/>
                </a:rPr>
                <a:t> 아님</a:t>
              </a:r>
              <a:r>
                <a:rPr lang="en-US" altLang="ko-KR" sz="1400" dirty="0">
                  <a:latin typeface="+mn-ea"/>
                  <a:ea typeface="+mn-ea"/>
                </a:rPr>
                <a:t>(shape</a:t>
              </a:r>
              <a:r>
                <a:rPr lang="ko-KR" altLang="en-US" sz="1400" dirty="0">
                  <a:latin typeface="+mn-ea"/>
                  <a:ea typeface="+mn-ea"/>
                </a:rPr>
                <a:t>이 될 수 없음</a:t>
              </a:r>
              <a:r>
                <a:rPr lang="en-US" altLang="ko-KR" sz="1400" dirty="0">
                  <a:latin typeface="+mn-ea"/>
                  <a:ea typeface="+mn-ea"/>
                </a:rPr>
                <a:t>)</a:t>
              </a:r>
            </a:p>
            <a:p>
              <a:pPr eaLnBrk="1" latinLnBrk="1" hangingPunct="1">
                <a:defRPr/>
              </a:pPr>
              <a:r>
                <a:rPr lang="ko-KR" altLang="en-US" sz="1400" dirty="0">
                  <a:latin typeface="+mn-ea"/>
                  <a:ea typeface="+mn-ea"/>
                </a:rPr>
                <a:t>그림판에서는 같이 관리 되어야 함</a:t>
              </a:r>
            </a:p>
          </p:txBody>
        </p:sp>
        <p:grpSp>
          <p:nvGrpSpPr>
            <p:cNvPr id="10" name="그룹 31">
              <a:extLst>
                <a:ext uri="{FF2B5EF4-FFF2-40B4-BE49-F238E27FC236}">
                  <a16:creationId xmlns:a16="http://schemas.microsoft.com/office/drawing/2014/main" id="{1CA243D1-FE7F-4451-89D7-B7768A5C3B2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92313" y="1195978"/>
              <a:ext cx="1474929" cy="937142"/>
              <a:chOff x="1092313" y="1195978"/>
              <a:chExt cx="1474929" cy="937142"/>
            </a:xfrm>
          </p:grpSpPr>
          <p:sp>
            <p:nvSpPr>
              <p:cNvPr id="38" name="직사각형 24">
                <a:extLst>
                  <a:ext uri="{FF2B5EF4-FFF2-40B4-BE49-F238E27FC236}">
                    <a16:creationId xmlns:a16="http://schemas.microsoft.com/office/drawing/2014/main" id="{AE2B9D40-F9CB-442A-B629-78C07FD1C7F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2273" y="1455626"/>
                <a:ext cx="1374969" cy="677494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Drawable</a:t>
                </a:r>
              </a:p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-----------</a:t>
                </a:r>
              </a:p>
              <a:p>
                <a:pPr algn="ctr" eaLnBrk="1" hangingPunct="1"/>
                <a:r>
                  <a:rPr lang="en-US" altLang="ko-KR" sz="1400">
                    <a:solidFill>
                      <a:schemeClr val="tx2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draw();</a:t>
                </a:r>
                <a:endParaRPr lang="ko-KR" altLang="en-US" sz="1400">
                  <a:solidFill>
                    <a:schemeClr val="tx2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CAF156C6-C1BE-40AF-871F-AFC8AAF2ADBC}"/>
                  </a:ext>
                </a:extLst>
              </p:cNvPr>
              <p:cNvSpPr/>
              <p:nvPr/>
            </p:nvSpPr>
            <p:spPr>
              <a:xfrm>
                <a:off x="1092313" y="1195978"/>
                <a:ext cx="1000210" cy="27614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eaLnBrk="1" latinLnBrk="1" hangingPunct="1">
                  <a:defRPr/>
                </a:pPr>
                <a:r>
                  <a:rPr lang="en-US" altLang="ko-KR" sz="1200">
                    <a:solidFill>
                      <a:srgbClr val="000000"/>
                    </a:solidFill>
                    <a:latin typeface="+mn-ea"/>
                    <a:ea typeface="+mn-ea"/>
                  </a:rPr>
                  <a:t>&lt;interface&gt;</a:t>
                </a:r>
                <a:endParaRPr lang="ko-KR" altLang="en-US" sz="1200">
                  <a:latin typeface="+mn-ea"/>
                  <a:ea typeface="+mn-ea"/>
                </a:endParaRPr>
              </a:p>
            </p:txBody>
          </p:sp>
        </p:grpSp>
        <p:grpSp>
          <p:nvGrpSpPr>
            <p:cNvPr id="11" name="그룹 34">
              <a:extLst>
                <a:ext uri="{FF2B5EF4-FFF2-40B4-BE49-F238E27FC236}">
                  <a16:creationId xmlns:a16="http://schemas.microsoft.com/office/drawing/2014/main" id="{175E4AE6-A96B-470D-A4C6-C4C7C5837A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562284" y="1195978"/>
              <a:ext cx="1485879" cy="956331"/>
              <a:chOff x="4562284" y="1195978"/>
              <a:chExt cx="1485879" cy="956331"/>
            </a:xfrm>
          </p:grpSpPr>
          <p:sp>
            <p:nvSpPr>
              <p:cNvPr id="36" name="직사각형 5">
                <a:extLst>
                  <a:ext uri="{FF2B5EF4-FFF2-40B4-BE49-F238E27FC236}">
                    <a16:creationId xmlns:a16="http://schemas.microsoft.com/office/drawing/2014/main" id="{F9CF81F5-DFD4-4F48-80F5-A088C2D232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73194" y="1453530"/>
                <a:ext cx="1374969" cy="698779"/>
              </a:xfrm>
              <a:prstGeom prst="rect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 anchor="ctr"/>
              <a:lstStyle>
                <a:lvl1pPr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1pPr>
                <a:lvl2pPr marL="742950" indent="-28575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2pPr>
                <a:lvl3pPr marL="11430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3pPr>
                <a:lvl4pPr marL="16002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4pPr>
                <a:lvl5pPr marL="2057400" indent="-228600" latinLnBrk="1"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맑은 고딕" panose="020B0503020000020004" pitchFamily="50" charset="-127"/>
                    <a:ea typeface="굴림" panose="020B0600000101010101" pitchFamily="50" charset="-127"/>
                  </a:defRPr>
                </a:lvl9pPr>
              </a:lstStyle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Shape</a:t>
                </a:r>
              </a:p>
              <a:p>
                <a:pPr algn="ctr" eaLnBrk="1" hangingPunct="1"/>
                <a:r>
                  <a:rPr lang="en-US" altLang="ko-KR" sz="1400">
                    <a:solidFill>
                      <a:srgbClr val="0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-----------</a:t>
                </a:r>
              </a:p>
              <a:p>
                <a:pPr algn="ctr" eaLnBrk="1" hangingPunct="1"/>
                <a:r>
                  <a:rPr lang="en-US" altLang="ko-KR" sz="1400">
                    <a:solidFill>
                      <a:srgbClr val="C00000"/>
                    </a:solidFill>
                    <a:latin typeface="HY견고딕" panose="02030600000101010101" pitchFamily="18" charset="-127"/>
                    <a:ea typeface="HY견고딕" panose="02030600000101010101" pitchFamily="18" charset="-127"/>
                  </a:rPr>
                  <a:t>area();</a:t>
                </a:r>
                <a:endParaRPr lang="ko-KR" altLang="en-US" sz="1400">
                  <a:solidFill>
                    <a:srgbClr val="C00000"/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sp>
            <p:nvSpPr>
              <p:cNvPr id="37" name="직사각형 36">
                <a:extLst>
                  <a:ext uri="{FF2B5EF4-FFF2-40B4-BE49-F238E27FC236}">
                    <a16:creationId xmlns:a16="http://schemas.microsoft.com/office/drawing/2014/main" id="{9D964820-79CC-419F-B204-995FD6EB1BB5}"/>
                  </a:ext>
                </a:extLst>
              </p:cNvPr>
              <p:cNvSpPr/>
              <p:nvPr/>
            </p:nvSpPr>
            <p:spPr>
              <a:xfrm>
                <a:off x="4562883" y="1195978"/>
                <a:ext cx="952581" cy="2777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eaLnBrk="1" latinLnBrk="1" hangingPunct="1">
                  <a:defRPr/>
                </a:pPr>
                <a:r>
                  <a:rPr lang="en-US" altLang="ko-KR" sz="1200" dirty="0">
                    <a:solidFill>
                      <a:srgbClr val="000000"/>
                    </a:solidFill>
                    <a:latin typeface="+mn-ea"/>
                    <a:ea typeface="+mn-ea"/>
                  </a:rPr>
                  <a:t>&lt;abstract&gt;</a:t>
                </a:r>
                <a:endParaRPr lang="ko-KR" altLang="en-US" sz="1200" dirty="0">
                  <a:latin typeface="+mn-ea"/>
                  <a:ea typeface="+mn-ea"/>
                </a:endParaRPr>
              </a:p>
            </p:txBody>
          </p:sp>
        </p:grpSp>
        <p:grpSp>
          <p:nvGrpSpPr>
            <p:cNvPr id="12" name="그룹 56">
              <a:extLst>
                <a:ext uri="{FF2B5EF4-FFF2-40B4-BE49-F238E27FC236}">
                  <a16:creationId xmlns:a16="http://schemas.microsoft.com/office/drawing/2014/main" id="{5D3DF1E5-C8C3-4C66-83EB-134C404E26E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954003" y="1950984"/>
              <a:ext cx="2756483" cy="1407866"/>
              <a:chOff x="1954003" y="1950984"/>
              <a:chExt cx="2756483" cy="1407866"/>
            </a:xfrm>
          </p:grpSpPr>
          <p:cxnSp>
            <p:nvCxnSpPr>
              <p:cNvPr id="34" name="직선 화살표 연결선 11">
                <a:extLst>
                  <a:ext uri="{FF2B5EF4-FFF2-40B4-BE49-F238E27FC236}">
                    <a16:creationId xmlns:a16="http://schemas.microsoft.com/office/drawing/2014/main" id="{4AF18AF1-B4DF-4FCF-ADA7-7D08FE94CA09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V="1">
                <a:off x="1954399" y="2000609"/>
                <a:ext cx="2725968" cy="1358510"/>
              </a:xfrm>
              <a:prstGeom prst="straightConnector1">
                <a:avLst/>
              </a:prstGeom>
              <a:noFill/>
              <a:ln w="9525" algn="ctr">
                <a:solidFill>
                  <a:schemeClr val="bg1">
                    <a:lumMod val="75000"/>
                  </a:schemeClr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5" name="이등변 삼각형 34">
                <a:extLst>
                  <a:ext uri="{FF2B5EF4-FFF2-40B4-BE49-F238E27FC236}">
                    <a16:creationId xmlns:a16="http://schemas.microsoft.com/office/drawing/2014/main" id="{A830B538-02C3-46DF-A638-2001CB2ABB83}"/>
                  </a:ext>
                </a:extLst>
              </p:cNvPr>
              <p:cNvSpPr/>
              <p:nvPr/>
            </p:nvSpPr>
            <p:spPr bwMode="auto">
              <a:xfrm rot="3600000">
                <a:off x="4537510" y="1938680"/>
                <a:ext cx="160291" cy="185754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3" name="그룹 59">
              <a:extLst>
                <a:ext uri="{FF2B5EF4-FFF2-40B4-BE49-F238E27FC236}">
                  <a16:creationId xmlns:a16="http://schemas.microsoft.com/office/drawing/2014/main" id="{918AE80C-E628-4CEA-9E3C-75D9923D89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68492" y="2116749"/>
              <a:ext cx="1479095" cy="1242102"/>
              <a:chOff x="3668492" y="2116749"/>
              <a:chExt cx="1479095" cy="1242102"/>
            </a:xfrm>
          </p:grpSpPr>
          <p:cxnSp>
            <p:nvCxnSpPr>
              <p:cNvPr id="32" name="직선 화살표 연결선 11">
                <a:extLst>
                  <a:ext uri="{FF2B5EF4-FFF2-40B4-BE49-F238E27FC236}">
                    <a16:creationId xmlns:a16="http://schemas.microsoft.com/office/drawing/2014/main" id="{E2AD408C-E684-4E82-82C9-582641550035}"/>
                  </a:ext>
                </a:extLst>
              </p:cNvPr>
              <p:cNvCxnSpPr>
                <a:cxnSpLocks noChangeShapeType="1"/>
                <a:stCxn id="6" idx="0"/>
              </p:cNvCxnSpPr>
              <p:nvPr/>
            </p:nvCxnSpPr>
            <p:spPr bwMode="auto">
              <a:xfrm flipV="1">
                <a:off x="3668492" y="2152309"/>
                <a:ext cx="1443568" cy="1206542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3" name="이등변 삼각형 32">
                <a:extLst>
                  <a:ext uri="{FF2B5EF4-FFF2-40B4-BE49-F238E27FC236}">
                    <a16:creationId xmlns:a16="http://schemas.microsoft.com/office/drawing/2014/main" id="{2156840F-A8D6-4071-816D-8F7F1C662904}"/>
                  </a:ext>
                </a:extLst>
              </p:cNvPr>
              <p:cNvSpPr/>
              <p:nvPr/>
            </p:nvSpPr>
            <p:spPr bwMode="auto">
              <a:xfrm rot="2846341">
                <a:off x="4974111" y="2103733"/>
                <a:ext cx="160291" cy="185753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4" name="그룹 60">
              <a:extLst>
                <a:ext uri="{FF2B5EF4-FFF2-40B4-BE49-F238E27FC236}">
                  <a16:creationId xmlns:a16="http://schemas.microsoft.com/office/drawing/2014/main" id="{F62DC671-8BAC-4F50-A4B7-ADA64865AC1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80710" y="2125799"/>
              <a:ext cx="159936" cy="1233051"/>
              <a:chOff x="5280710" y="2125799"/>
              <a:chExt cx="159936" cy="1233051"/>
            </a:xfrm>
          </p:grpSpPr>
          <p:cxnSp>
            <p:nvCxnSpPr>
              <p:cNvPr id="30" name="직선 화살표 연결선 11">
                <a:extLst>
                  <a:ext uri="{FF2B5EF4-FFF2-40B4-BE49-F238E27FC236}">
                    <a16:creationId xmlns:a16="http://schemas.microsoft.com/office/drawing/2014/main" id="{F630F628-7369-450E-8DDA-DD48E6E3429D}"/>
                  </a:ext>
                </a:extLst>
              </p:cNvPr>
              <p:cNvCxnSpPr>
                <a:cxnSpLocks noChangeShapeType="1"/>
                <a:stCxn id="7" idx="0"/>
                <a:endCxn id="36" idx="2"/>
              </p:cNvCxnSpPr>
              <p:nvPr/>
            </p:nvCxnSpPr>
            <p:spPr bwMode="auto">
              <a:xfrm flipH="1" flipV="1">
                <a:off x="5360679" y="2152309"/>
                <a:ext cx="6818" cy="1206541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1" name="이등변 삼각형 30">
                <a:extLst>
                  <a:ext uri="{FF2B5EF4-FFF2-40B4-BE49-F238E27FC236}">
                    <a16:creationId xmlns:a16="http://schemas.microsoft.com/office/drawing/2014/main" id="{52711DC6-65E3-4D12-A60F-720C85F5882C}"/>
                  </a:ext>
                </a:extLst>
              </p:cNvPr>
              <p:cNvSpPr/>
              <p:nvPr/>
            </p:nvSpPr>
            <p:spPr bwMode="auto">
              <a:xfrm>
                <a:off x="5280494" y="2125986"/>
                <a:ext cx="160352" cy="185684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5" name="그룹 64">
              <a:extLst>
                <a:ext uri="{FF2B5EF4-FFF2-40B4-BE49-F238E27FC236}">
                  <a16:creationId xmlns:a16="http://schemas.microsoft.com/office/drawing/2014/main" id="{6746312B-09F4-4438-B57A-F02958F472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32435" y="2107886"/>
              <a:ext cx="1491245" cy="1250966"/>
              <a:chOff x="5532435" y="2107886"/>
              <a:chExt cx="1491245" cy="1250966"/>
            </a:xfrm>
          </p:grpSpPr>
          <p:cxnSp>
            <p:nvCxnSpPr>
              <p:cNvPr id="28" name="직선 화살표 연결선 11">
                <a:extLst>
                  <a:ext uri="{FF2B5EF4-FFF2-40B4-BE49-F238E27FC236}">
                    <a16:creationId xmlns:a16="http://schemas.microsoft.com/office/drawing/2014/main" id="{DD17D0F4-A9CC-48D3-9417-DA18213A72E1}"/>
                  </a:ext>
                </a:extLst>
              </p:cNvPr>
              <p:cNvCxnSpPr>
                <a:cxnSpLocks noChangeShapeType="1"/>
                <a:stCxn id="8" idx="0"/>
              </p:cNvCxnSpPr>
              <p:nvPr/>
            </p:nvCxnSpPr>
            <p:spPr bwMode="auto">
              <a:xfrm flipH="1" flipV="1">
                <a:off x="5580113" y="2152309"/>
                <a:ext cx="1443567" cy="1206543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9" name="이등변 삼각형 28">
                <a:extLst>
                  <a:ext uri="{FF2B5EF4-FFF2-40B4-BE49-F238E27FC236}">
                    <a16:creationId xmlns:a16="http://schemas.microsoft.com/office/drawing/2014/main" id="{E73A0E43-B79B-4590-A64D-84D1FDCB7FAF}"/>
                  </a:ext>
                </a:extLst>
              </p:cNvPr>
              <p:cNvSpPr/>
              <p:nvPr/>
            </p:nvSpPr>
            <p:spPr bwMode="auto">
              <a:xfrm rot="18542120">
                <a:off x="5545660" y="2095797"/>
                <a:ext cx="160292" cy="185753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6" name="그룹 72">
              <a:extLst>
                <a:ext uri="{FF2B5EF4-FFF2-40B4-BE49-F238E27FC236}">
                  <a16:creationId xmlns:a16="http://schemas.microsoft.com/office/drawing/2014/main" id="{1BC2336E-5A29-4EEC-82C0-B329D8EB02C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124690" y="2095304"/>
              <a:ext cx="1343716" cy="1263548"/>
              <a:chOff x="2124690" y="2095304"/>
              <a:chExt cx="1343716" cy="1263548"/>
            </a:xfrm>
          </p:grpSpPr>
          <p:cxnSp>
            <p:nvCxnSpPr>
              <p:cNvPr id="26" name="직선 화살표 연결선 11">
                <a:extLst>
                  <a:ext uri="{FF2B5EF4-FFF2-40B4-BE49-F238E27FC236}">
                    <a16:creationId xmlns:a16="http://schemas.microsoft.com/office/drawing/2014/main" id="{E9ECF3A2-C6EB-406C-9125-DB13FDEBD0C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2159733" y="2152310"/>
                <a:ext cx="1308673" cy="1206542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prstDash val="lgDash"/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7" name="이등변 삼각형 26">
                <a:extLst>
                  <a:ext uri="{FF2B5EF4-FFF2-40B4-BE49-F238E27FC236}">
                    <a16:creationId xmlns:a16="http://schemas.microsoft.com/office/drawing/2014/main" id="{C3B75A5D-8FBA-4C75-A720-3412A5BB6D3A}"/>
                  </a:ext>
                </a:extLst>
              </p:cNvPr>
              <p:cNvSpPr/>
              <p:nvPr/>
            </p:nvSpPr>
            <p:spPr bwMode="auto">
              <a:xfrm rot="18900000">
                <a:off x="2124276" y="2095832"/>
                <a:ext cx="160352" cy="185685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7" name="그룹 68">
              <a:extLst>
                <a:ext uri="{FF2B5EF4-FFF2-40B4-BE49-F238E27FC236}">
                  <a16:creationId xmlns:a16="http://schemas.microsoft.com/office/drawing/2014/main" id="{458631AC-0F8C-4BBC-B330-ACD99CE0DF7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790031" y="2127568"/>
              <a:ext cx="159936" cy="1231282"/>
              <a:chOff x="1790031" y="2127568"/>
              <a:chExt cx="159936" cy="1231282"/>
            </a:xfrm>
          </p:grpSpPr>
          <p:cxnSp>
            <p:nvCxnSpPr>
              <p:cNvPr id="24" name="직선 화살표 연결선 11">
                <a:extLst>
                  <a:ext uri="{FF2B5EF4-FFF2-40B4-BE49-F238E27FC236}">
                    <a16:creationId xmlns:a16="http://schemas.microsoft.com/office/drawing/2014/main" id="{BDA29A83-82B4-49A4-A868-883D3625724F}"/>
                  </a:ext>
                </a:extLst>
              </p:cNvPr>
              <p:cNvCxnSpPr>
                <a:cxnSpLocks noChangeShapeType="1"/>
                <a:stCxn id="5" idx="0"/>
              </p:cNvCxnSpPr>
              <p:nvPr/>
            </p:nvCxnSpPr>
            <p:spPr bwMode="auto">
              <a:xfrm flipH="1" flipV="1">
                <a:off x="1872939" y="2152310"/>
                <a:ext cx="6820" cy="1206540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prstDash val="lgDash"/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5" name="이등변 삼각형 24">
                <a:extLst>
                  <a:ext uri="{FF2B5EF4-FFF2-40B4-BE49-F238E27FC236}">
                    <a16:creationId xmlns:a16="http://schemas.microsoft.com/office/drawing/2014/main" id="{2B1293B3-C7B7-415C-98D2-DA7B7657FB73}"/>
                  </a:ext>
                </a:extLst>
              </p:cNvPr>
              <p:cNvSpPr/>
              <p:nvPr/>
            </p:nvSpPr>
            <p:spPr bwMode="auto">
              <a:xfrm>
                <a:off x="1789285" y="2127573"/>
                <a:ext cx="160351" cy="185685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8" name="그룹 73">
              <a:extLst>
                <a:ext uri="{FF2B5EF4-FFF2-40B4-BE49-F238E27FC236}">
                  <a16:creationId xmlns:a16="http://schemas.microsoft.com/office/drawing/2014/main" id="{C75A142A-B3EB-43FD-998E-EAD544D082D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68819" y="2086911"/>
              <a:ext cx="2743241" cy="1271941"/>
              <a:chOff x="2368819" y="2086911"/>
              <a:chExt cx="2743241" cy="1271941"/>
            </a:xfrm>
          </p:grpSpPr>
          <p:cxnSp>
            <p:nvCxnSpPr>
              <p:cNvPr id="22" name="직선 화살표 연결선 11">
                <a:extLst>
                  <a:ext uri="{FF2B5EF4-FFF2-40B4-BE49-F238E27FC236}">
                    <a16:creationId xmlns:a16="http://schemas.microsoft.com/office/drawing/2014/main" id="{AED3006B-E774-430F-BBC8-EC04D598EAEE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2411760" y="2152310"/>
                <a:ext cx="2700300" cy="1206542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prstDash val="lgDash"/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3" name="이등변 삼각형 22">
                <a:extLst>
                  <a:ext uri="{FF2B5EF4-FFF2-40B4-BE49-F238E27FC236}">
                    <a16:creationId xmlns:a16="http://schemas.microsoft.com/office/drawing/2014/main" id="{60E3FB85-75F7-4771-A037-53F84267E873}"/>
                  </a:ext>
                </a:extLst>
              </p:cNvPr>
              <p:cNvSpPr/>
              <p:nvPr/>
            </p:nvSpPr>
            <p:spPr bwMode="auto">
              <a:xfrm rot="17829410">
                <a:off x="2381503" y="2073578"/>
                <a:ext cx="160292" cy="185754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  <p:grpSp>
          <p:nvGrpSpPr>
            <p:cNvPr id="19" name="그룹 74">
              <a:extLst>
                <a:ext uri="{FF2B5EF4-FFF2-40B4-BE49-F238E27FC236}">
                  <a16:creationId xmlns:a16="http://schemas.microsoft.com/office/drawing/2014/main" id="{AF621C1D-B388-4FD5-BF8D-9E7D2B70B8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549197" y="2013810"/>
              <a:ext cx="4066106" cy="1345042"/>
              <a:chOff x="2549197" y="2013810"/>
              <a:chExt cx="4066106" cy="1345042"/>
            </a:xfrm>
          </p:grpSpPr>
          <p:cxnSp>
            <p:nvCxnSpPr>
              <p:cNvPr id="20" name="직선 화살표 연결선 11">
                <a:extLst>
                  <a:ext uri="{FF2B5EF4-FFF2-40B4-BE49-F238E27FC236}">
                    <a16:creationId xmlns:a16="http://schemas.microsoft.com/office/drawing/2014/main" id="{01FFEAE5-D789-4982-865B-3245EB17E6A7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2567243" y="2074311"/>
                <a:ext cx="4048060" cy="1284541"/>
              </a:xfrm>
              <a:prstGeom prst="straightConnector1">
                <a:avLst/>
              </a:prstGeom>
              <a:noFill/>
              <a:ln w="9525" algn="ctr">
                <a:solidFill>
                  <a:srgbClr val="000000"/>
                </a:solidFill>
                <a:prstDash val="lgDash"/>
                <a:round/>
                <a:headEnd/>
                <a:tailEnd type="triangle" w="lg" len="lg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21" name="이등변 삼각형 20">
                <a:extLst>
                  <a:ext uri="{FF2B5EF4-FFF2-40B4-BE49-F238E27FC236}">
                    <a16:creationId xmlns:a16="http://schemas.microsoft.com/office/drawing/2014/main" id="{10006B40-C1AB-4B6A-B5FE-D088F8AA1F4B}"/>
                  </a:ext>
                </a:extLst>
              </p:cNvPr>
              <p:cNvSpPr/>
              <p:nvPr/>
            </p:nvSpPr>
            <p:spPr bwMode="auto">
              <a:xfrm rot="17301444">
                <a:off x="2562493" y="2000574"/>
                <a:ext cx="160292" cy="185754"/>
              </a:xfrm>
              <a:prstGeom prst="triangle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latinLnBrk="1" hangingPunct="1">
                  <a:defRPr/>
                </a:pPr>
                <a:endParaRPr lang="ko-KR" altLang="en-US" sz="16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422997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E11F9-8E9A-44EB-A189-A8B45EB0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인터페이스 </a:t>
            </a:r>
            <a:r>
              <a:rPr lang="en-US" altLang="ko-KR" sz="2000" dirty="0"/>
              <a:t>(Interface)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29C9A2E-110D-497B-A256-87C1DC4085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/>
              <a:t>일반 클래스 </a:t>
            </a:r>
            <a:r>
              <a:rPr lang="en-US" altLang="ko-KR" dirty="0"/>
              <a:t>vs </a:t>
            </a:r>
            <a:r>
              <a:rPr lang="ko-KR" altLang="en-US" dirty="0"/>
              <a:t>추상 클래스 </a:t>
            </a:r>
            <a:r>
              <a:rPr lang="en-US" altLang="ko-KR" dirty="0"/>
              <a:t>vs </a:t>
            </a:r>
            <a:r>
              <a:rPr lang="ko-KR" altLang="en-US" dirty="0"/>
              <a:t>인터페이스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실체 메서드 </a:t>
            </a:r>
            <a:r>
              <a:rPr lang="en-US" altLang="ko-KR" dirty="0"/>
              <a:t>(Concrete Method)</a:t>
            </a:r>
          </a:p>
          <a:p>
            <a:pPr lvl="1"/>
            <a:r>
              <a:rPr lang="ko-KR" altLang="en-US" dirty="0"/>
              <a:t>메서드의 구현을 </a:t>
            </a:r>
            <a:r>
              <a:rPr lang="ko-KR" altLang="en-US"/>
              <a:t>포함한 일반적인 </a:t>
            </a:r>
            <a:r>
              <a:rPr lang="ko-KR" altLang="en-US" dirty="0"/>
              <a:t>메서드를 </a:t>
            </a:r>
            <a:r>
              <a:rPr lang="en-US" altLang="ko-KR" dirty="0"/>
              <a:t>Concrete Method</a:t>
            </a:r>
            <a:r>
              <a:rPr lang="ko-KR" altLang="en-US" dirty="0"/>
              <a:t>라 함</a:t>
            </a:r>
            <a:endParaRPr lang="en-US" altLang="ko-KR" dirty="0"/>
          </a:p>
          <a:p>
            <a:pPr lvl="1"/>
            <a:r>
              <a:rPr lang="ko-KR" altLang="en-US" dirty="0"/>
              <a:t>추상 메서드 </a:t>
            </a:r>
            <a:r>
              <a:rPr lang="en-US" altLang="ko-KR" dirty="0"/>
              <a:t>(Abstract Method)</a:t>
            </a:r>
            <a:r>
              <a:rPr lang="ko-KR" altLang="en-US" dirty="0"/>
              <a:t>의 반대 개념</a:t>
            </a:r>
          </a:p>
        </p:txBody>
      </p:sp>
      <p:graphicFrame>
        <p:nvGraphicFramePr>
          <p:cNvPr id="4" name="Group 77">
            <a:extLst>
              <a:ext uri="{FF2B5EF4-FFF2-40B4-BE49-F238E27FC236}">
                <a16:creationId xmlns:a16="http://schemas.microsoft.com/office/drawing/2014/main" id="{E179BC9B-F428-4969-B628-244375A88A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0824680"/>
              </p:ext>
            </p:extLst>
          </p:nvPr>
        </p:nvGraphicFramePr>
        <p:xfrm>
          <a:off x="1141855" y="2564007"/>
          <a:ext cx="7667626" cy="2376487"/>
        </p:xfrm>
        <a:graphic>
          <a:graphicData uri="http://schemas.openxmlformats.org/drawingml/2006/table">
            <a:tbl>
              <a:tblPr/>
              <a:tblGrid>
                <a:gridCol w="18877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6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66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6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229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endParaRPr kumimoji="1" lang="ko-KR" altLang="en-US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일반클래스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추상클래스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인터페이스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684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메소드</a:t>
                      </a: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en-US" altLang="ko-K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(Method)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모두 실체 메소드 *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실체 메소드</a:t>
                      </a:r>
                      <a:endParaRPr kumimoji="1" lang="en-US" altLang="ko-KR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추상 메소드 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모두 추상 메소드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684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필드 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en-US" altLang="ko-K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(Instance Variable)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가질 수 있음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가질 수 있음</a:t>
                      </a:r>
                      <a:endParaRPr kumimoji="1" lang="en-US" altLang="ko-KR" sz="1400" b="1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   가질 수 없음</a:t>
                      </a:r>
                      <a:endParaRPr kumimoji="1" lang="en-US" altLang="ko-KR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상수 필드는 가능</a:t>
                      </a:r>
                      <a:endParaRPr kumimoji="1" lang="en-US" altLang="ko-KR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0501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객체화 </a:t>
                      </a:r>
                    </a:p>
                    <a:p>
                      <a:pPr marL="0" marR="0" lvl="0" indent="0" algn="ctr" defTabSz="914400" rtl="0" eaLnBrk="0" fontAlgn="base" latinLnBrk="1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en-US" altLang="ko-KR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(Instantiation)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가능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불가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불가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직사각형 4">
            <a:extLst>
              <a:ext uri="{FF2B5EF4-FFF2-40B4-BE49-F238E27FC236}">
                <a16:creationId xmlns:a16="http://schemas.microsoft.com/office/drawing/2014/main" id="{CFC73065-991A-4BD2-9D05-C348EC34A9FA}"/>
              </a:ext>
            </a:extLst>
          </p:cNvPr>
          <p:cNvSpPr/>
          <p:nvPr/>
        </p:nvSpPr>
        <p:spPr>
          <a:xfrm>
            <a:off x="4955457" y="4365522"/>
            <a:ext cx="3854023" cy="574971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1FED0A7-CD33-4C39-81D4-4D4CBF3E5C82}"/>
              </a:ext>
            </a:extLst>
          </p:cNvPr>
          <p:cNvSpPr/>
          <p:nvPr/>
        </p:nvSpPr>
        <p:spPr>
          <a:xfrm>
            <a:off x="3028992" y="3675456"/>
            <a:ext cx="3854023" cy="690065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86909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9E11F9-8E9A-44EB-A189-A8B45EB01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Abstract Class and Interface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정리</a:t>
            </a:r>
            <a:endParaRPr lang="ko-KR" altLang="en-US" dirty="0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E296AFA-F742-4E47-85D2-D46681EF3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624571"/>
            <a:ext cx="9639603" cy="4416792"/>
          </a:xfrm>
        </p:spPr>
        <p:txBody>
          <a:bodyPr/>
          <a:lstStyle/>
          <a:p>
            <a:r>
              <a:rPr lang="ko-KR" altLang="en-US" dirty="0"/>
              <a:t>추상 클래스와 인터페이스 모두 </a:t>
            </a:r>
            <a:r>
              <a:rPr lang="ko-KR" altLang="en-US" dirty="0" err="1"/>
              <a:t>규약으로서의</a:t>
            </a:r>
            <a:r>
              <a:rPr lang="ko-KR" altLang="en-US" dirty="0"/>
              <a:t> 의미가 강하지만</a:t>
            </a:r>
            <a:endParaRPr lang="en-US" altLang="ko-KR" dirty="0"/>
          </a:p>
          <a:p>
            <a:pPr lvl="1"/>
            <a:r>
              <a:rPr lang="ko-KR" altLang="en-US" dirty="0"/>
              <a:t>추상 클래스는 객체를 일반화한 공통 필드와 메서드의 정의에 집중 </a:t>
            </a:r>
            <a:r>
              <a:rPr lang="en-US" altLang="ko-KR" dirty="0"/>
              <a:t>(</a:t>
            </a:r>
            <a:r>
              <a:rPr lang="ko-KR" altLang="en-US" dirty="0"/>
              <a:t>종적 확장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인터페이스는 자연스러운 상속 관계를 해치지 않으면서도 추가 내용을 규정할 수 있음</a:t>
            </a:r>
            <a:r>
              <a:rPr lang="en-US" altLang="ko-KR" dirty="0"/>
              <a:t>(</a:t>
            </a:r>
            <a:r>
              <a:rPr lang="ko-KR" altLang="en-US" dirty="0"/>
              <a:t>횡적 확장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26" name="Picture 2" descr="ë§¤í¸ë¦­ì¤ì ëí ì´ë¯¸ì§ ê²ìê²°ê³¼">
            <a:extLst>
              <a:ext uri="{FF2B5EF4-FFF2-40B4-BE49-F238E27FC236}">
                <a16:creationId xmlns:a16="http://schemas.microsoft.com/office/drawing/2014/main" id="{422B2067-CE14-47A9-83EB-EA347F2D3E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240" y="4005436"/>
            <a:ext cx="1790700" cy="255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ung fu pandaì ëí ì´ë¯¸ì§ ê²ìê²°ê³¼">
            <a:extLst>
              <a:ext uri="{FF2B5EF4-FFF2-40B4-BE49-F238E27FC236}">
                <a16:creationId xmlns:a16="http://schemas.microsoft.com/office/drawing/2014/main" id="{97A38191-C54F-4C96-B7D5-5DB7CFEED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31" y="4008810"/>
            <a:ext cx="1790700" cy="2545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498B61B6-0709-46CA-A87D-0855F2B4BC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6883" y="3118595"/>
            <a:ext cx="1374839" cy="851337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Animal</a:t>
            </a:r>
          </a:p>
          <a:p>
            <a:pPr algn="ctr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-----------</a:t>
            </a:r>
          </a:p>
          <a:p>
            <a:pPr algn="ctr"/>
            <a:r>
              <a:rPr lang="en-US" altLang="ko-KR" sz="1400">
                <a:solidFill>
                  <a:schemeClr val="tx2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say();</a:t>
            </a:r>
            <a:endParaRPr lang="ko-KR" altLang="en-US" sz="1400" dirty="0">
              <a:solidFill>
                <a:schemeClr val="tx2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7E49F16-E754-4FFD-9E6C-687A458812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1012" y="4832851"/>
            <a:ext cx="1374839" cy="400579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Human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cxnSp>
        <p:nvCxnSpPr>
          <p:cNvPr id="13" name="직선 화살표 연결선 11">
            <a:extLst>
              <a:ext uri="{FF2B5EF4-FFF2-40B4-BE49-F238E27FC236}">
                <a16:creationId xmlns:a16="http://schemas.microsoft.com/office/drawing/2014/main" id="{2C50B346-AA38-4D98-A3CD-DC22BD09F12D}"/>
              </a:ext>
            </a:extLst>
          </p:cNvPr>
          <p:cNvCxnSpPr>
            <a:cxnSpLocks noChangeShapeType="1"/>
            <a:stCxn id="12" idx="0"/>
            <a:endCxn id="11" idx="2"/>
          </p:cNvCxnSpPr>
          <p:nvPr/>
        </p:nvCxnSpPr>
        <p:spPr bwMode="auto">
          <a:xfrm flipV="1">
            <a:off x="7328432" y="3969932"/>
            <a:ext cx="875871" cy="862919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662716A8-C25F-4A1C-8547-F3ECC71301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09212" y="4832850"/>
            <a:ext cx="1374839" cy="400579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Panda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cxnSp>
        <p:nvCxnSpPr>
          <p:cNvPr id="17" name="직선 화살표 연결선 11">
            <a:extLst>
              <a:ext uri="{FF2B5EF4-FFF2-40B4-BE49-F238E27FC236}">
                <a16:creationId xmlns:a16="http://schemas.microsoft.com/office/drawing/2014/main" id="{98C22C52-D33D-495D-9351-AC4E340D17AA}"/>
              </a:ext>
            </a:extLst>
          </p:cNvPr>
          <p:cNvCxnSpPr>
            <a:cxnSpLocks noChangeShapeType="1"/>
            <a:stCxn id="15" idx="0"/>
            <a:endCxn id="11" idx="2"/>
          </p:cNvCxnSpPr>
          <p:nvPr/>
        </p:nvCxnSpPr>
        <p:spPr bwMode="auto">
          <a:xfrm flipH="1" flipV="1">
            <a:off x="8204303" y="3969932"/>
            <a:ext cx="892329" cy="862918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59CCCD-7980-41E3-9848-C43A9F6E1E43}"/>
              </a:ext>
            </a:extLst>
          </p:cNvPr>
          <p:cNvSpPr/>
          <p:nvPr/>
        </p:nvSpPr>
        <p:spPr bwMode="auto">
          <a:xfrm>
            <a:off x="7406190" y="2831867"/>
            <a:ext cx="10342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&lt;abstract&gt;</a:t>
            </a:r>
            <a:endParaRPr lang="ko-KR" altLang="en-US" sz="1200" dirty="0">
              <a:latin typeface="Consolas" panose="020B0609020204030204" pitchFamily="49" charset="0"/>
            </a:endParaRPr>
          </a:p>
        </p:txBody>
      </p:sp>
      <p:sp>
        <p:nvSpPr>
          <p:cNvPr id="24" name="직사각형 24">
            <a:extLst>
              <a:ext uri="{FF2B5EF4-FFF2-40B4-BE49-F238E27FC236}">
                <a16:creationId xmlns:a16="http://schemas.microsoft.com/office/drawing/2014/main" id="{E2D3015C-7A85-45E8-9B39-134FD1A68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26217" y="3075229"/>
            <a:ext cx="1718842" cy="847247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KungfuSkill</a:t>
            </a:r>
            <a:endParaRPr lang="en-US" altLang="ko-KR" sz="1400" dirty="0">
              <a:solidFill>
                <a:srgbClr val="000000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-----------</a:t>
            </a:r>
          </a:p>
          <a:p>
            <a:pPr algn="ctr" eaLnBrk="1" hangingPunct="1"/>
            <a:r>
              <a:rPr lang="en-US" altLang="ko-KR" sz="1400" dirty="0" err="1">
                <a:solidFill>
                  <a:schemeClr val="tx2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kungfu</a:t>
            </a:r>
            <a:r>
              <a:rPr lang="en-US" altLang="ko-KR" sz="1400" dirty="0">
                <a:solidFill>
                  <a:schemeClr val="tx2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();</a:t>
            </a:r>
            <a:endParaRPr lang="ko-KR" altLang="en-US" sz="1400" dirty="0">
              <a:solidFill>
                <a:schemeClr val="tx2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B582526-BF89-4E21-B015-ED0D9C467329}"/>
              </a:ext>
            </a:extLst>
          </p:cNvPr>
          <p:cNvSpPr/>
          <p:nvPr/>
        </p:nvSpPr>
        <p:spPr bwMode="auto">
          <a:xfrm>
            <a:off x="9197720" y="2806871"/>
            <a:ext cx="11192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&lt;interface&gt;</a:t>
            </a:r>
            <a:endParaRPr lang="ko-KR" altLang="en-US" sz="1200" dirty="0">
              <a:latin typeface="Consolas" panose="020B0609020204030204" pitchFamily="49" charset="0"/>
            </a:endParaRPr>
          </a:p>
        </p:txBody>
      </p:sp>
      <p:sp>
        <p:nvSpPr>
          <p:cNvPr id="26" name="직사각형 24">
            <a:extLst>
              <a:ext uri="{FF2B5EF4-FFF2-40B4-BE49-F238E27FC236}">
                <a16:creationId xmlns:a16="http://schemas.microsoft.com/office/drawing/2014/main" id="{041EC16B-8C78-4219-A04B-ABA96F91F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8998" y="3118595"/>
            <a:ext cx="1718842" cy="847247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Flyable</a:t>
            </a:r>
          </a:p>
          <a:p>
            <a:pPr algn="ctr" eaLnBrk="1" hangingPunct="1"/>
            <a:r>
              <a:rPr lang="en-US" altLang="ko-KR" sz="1400" dirty="0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-----------</a:t>
            </a:r>
          </a:p>
          <a:p>
            <a:pPr algn="ctr" eaLnBrk="1" hangingPunct="1"/>
            <a:r>
              <a:rPr lang="en-US" altLang="ko-KR" sz="1400" dirty="0">
                <a:solidFill>
                  <a:schemeClr val="tx2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fly();</a:t>
            </a:r>
            <a:endParaRPr lang="ko-KR" altLang="en-US" sz="1400" dirty="0">
              <a:solidFill>
                <a:schemeClr val="tx2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28D89914-20D3-4849-A2FB-D3424CC171D8}"/>
              </a:ext>
            </a:extLst>
          </p:cNvPr>
          <p:cNvSpPr/>
          <p:nvPr/>
        </p:nvSpPr>
        <p:spPr bwMode="auto">
          <a:xfrm>
            <a:off x="5244038" y="2829414"/>
            <a:ext cx="111921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&lt;interface&gt;</a:t>
            </a:r>
            <a:endParaRPr lang="ko-KR" altLang="en-US" sz="1200" dirty="0">
              <a:latin typeface="Consolas" panose="020B0609020204030204" pitchFamily="49" charset="0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488EF57-654D-432C-9F05-93BC69D1DA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51655" y="6154114"/>
            <a:ext cx="1374839" cy="400579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KungfuPanda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cxnSp>
        <p:nvCxnSpPr>
          <p:cNvPr id="29" name="직선 화살표 연결선 11">
            <a:extLst>
              <a:ext uri="{FF2B5EF4-FFF2-40B4-BE49-F238E27FC236}">
                <a16:creationId xmlns:a16="http://schemas.microsoft.com/office/drawing/2014/main" id="{E7AD200A-D146-4A2F-8EE4-C6C33B5EBEB7}"/>
              </a:ext>
            </a:extLst>
          </p:cNvPr>
          <p:cNvCxnSpPr>
            <a:cxnSpLocks noChangeShapeType="1"/>
            <a:stCxn id="28" idx="0"/>
            <a:endCxn id="15" idx="2"/>
          </p:cNvCxnSpPr>
          <p:nvPr/>
        </p:nvCxnSpPr>
        <p:spPr bwMode="auto">
          <a:xfrm flipH="1" flipV="1">
            <a:off x="9096632" y="5233429"/>
            <a:ext cx="942443" cy="920685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2" name="직선 화살표 연결선 11">
            <a:extLst>
              <a:ext uri="{FF2B5EF4-FFF2-40B4-BE49-F238E27FC236}">
                <a16:creationId xmlns:a16="http://schemas.microsoft.com/office/drawing/2014/main" id="{0118C662-1267-4C10-AB84-5AA402E3DD0B}"/>
              </a:ext>
            </a:extLst>
          </p:cNvPr>
          <p:cNvCxnSpPr>
            <a:cxnSpLocks noChangeShapeType="1"/>
            <a:endCxn id="24" idx="2"/>
          </p:cNvCxnSpPr>
          <p:nvPr/>
        </p:nvCxnSpPr>
        <p:spPr bwMode="auto">
          <a:xfrm flipV="1">
            <a:off x="10034812" y="3922476"/>
            <a:ext cx="150826" cy="2231638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396AD7DD-CE80-4C3E-AF8E-C390AB5440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49902" y="6143805"/>
            <a:ext cx="1374839" cy="386180"/>
          </a:xfrm>
          <a:prstGeom prst="rect">
            <a:avLst/>
          </a:prstGeom>
          <a:solidFill>
            <a:schemeClr val="bg1"/>
          </a:solidFill>
          <a:ln w="9525" algn="ctr">
            <a:solidFill>
              <a:srgbClr val="000000"/>
            </a:solidFill>
            <a:round/>
            <a:headEnd/>
            <a:tailEnd/>
          </a:ln>
        </p:spPr>
        <p:txBody>
          <a:bodyPr lIns="0" tIns="0" rIns="0" bIns="0" anchor="ctr"/>
          <a:lstStyle>
            <a:lvl1pPr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1pPr>
            <a:lvl2pPr marL="742950" indent="-28575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2pPr>
            <a:lvl3pPr marL="11430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3pPr>
            <a:lvl4pPr marL="16002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4pPr>
            <a:lvl5pPr marL="2057400" indent="-228600" latinLnBrk="1"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맑은 고딕" panose="020B0503020000020004" pitchFamily="50" charset="-127"/>
                <a:ea typeface="굴림" panose="020B0600000101010101" pitchFamily="50" charset="-127"/>
              </a:defRPr>
            </a:lvl9pPr>
          </a:lstStyle>
          <a:p>
            <a:pPr algn="ctr" eaLnBrk="1" hangingPunct="1"/>
            <a:r>
              <a:rPr lang="en-US" altLang="ko-KR" sz="1400" dirty="0" err="1">
                <a:solidFill>
                  <a:srgbClr val="000000"/>
                </a:solidFill>
                <a:latin typeface="Consolas" panose="020B0609020204030204" pitchFamily="49" charset="0"/>
                <a:ea typeface="HY견고딕" panose="02030600000101010101" pitchFamily="18" charset="-127"/>
              </a:rPr>
              <a:t>TheOne</a:t>
            </a:r>
            <a:endParaRPr lang="ko-KR" altLang="en-US" sz="1400" dirty="0">
              <a:solidFill>
                <a:srgbClr val="000000"/>
              </a:solidFill>
              <a:latin typeface="Consolas" panose="020B0609020204030204" pitchFamily="49" charset="0"/>
              <a:ea typeface="HY견고딕" panose="02030600000101010101" pitchFamily="18" charset="-127"/>
            </a:endParaRPr>
          </a:p>
        </p:txBody>
      </p:sp>
      <p:cxnSp>
        <p:nvCxnSpPr>
          <p:cNvPr id="36" name="직선 화살표 연결선 11">
            <a:extLst>
              <a:ext uri="{FF2B5EF4-FFF2-40B4-BE49-F238E27FC236}">
                <a16:creationId xmlns:a16="http://schemas.microsoft.com/office/drawing/2014/main" id="{8C178BAB-49FA-4D8B-ACB5-5DC9F0DF65A6}"/>
              </a:ext>
            </a:extLst>
          </p:cNvPr>
          <p:cNvCxnSpPr>
            <a:cxnSpLocks noChangeShapeType="1"/>
            <a:stCxn id="35" idx="0"/>
            <a:endCxn id="12" idx="2"/>
          </p:cNvCxnSpPr>
          <p:nvPr/>
        </p:nvCxnSpPr>
        <p:spPr bwMode="auto">
          <a:xfrm flipV="1">
            <a:off x="6537322" y="5233430"/>
            <a:ext cx="791110" cy="910375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0" name="직선 화살표 연결선 11">
            <a:extLst>
              <a:ext uri="{FF2B5EF4-FFF2-40B4-BE49-F238E27FC236}">
                <a16:creationId xmlns:a16="http://schemas.microsoft.com/office/drawing/2014/main" id="{E1AFE697-25E6-40E4-AA05-4B2AFACC0E78}"/>
              </a:ext>
            </a:extLst>
          </p:cNvPr>
          <p:cNvCxnSpPr>
            <a:cxnSpLocks noChangeShapeType="1"/>
            <a:stCxn id="35" idx="0"/>
            <a:endCxn id="24" idx="2"/>
          </p:cNvCxnSpPr>
          <p:nvPr/>
        </p:nvCxnSpPr>
        <p:spPr bwMode="auto">
          <a:xfrm flipV="1">
            <a:off x="6537322" y="3922476"/>
            <a:ext cx="3648316" cy="2221329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3" name="직선 화살표 연결선 11">
            <a:extLst>
              <a:ext uri="{FF2B5EF4-FFF2-40B4-BE49-F238E27FC236}">
                <a16:creationId xmlns:a16="http://schemas.microsoft.com/office/drawing/2014/main" id="{56BA4678-A54C-4BF4-AC2B-8A71A758F33E}"/>
              </a:ext>
            </a:extLst>
          </p:cNvPr>
          <p:cNvCxnSpPr>
            <a:cxnSpLocks noChangeShapeType="1"/>
            <a:stCxn id="35" idx="0"/>
            <a:endCxn id="26" idx="2"/>
          </p:cNvCxnSpPr>
          <p:nvPr/>
        </p:nvCxnSpPr>
        <p:spPr bwMode="auto">
          <a:xfrm flipH="1" flipV="1">
            <a:off x="6228419" y="3965842"/>
            <a:ext cx="308903" cy="2177963"/>
          </a:xfrm>
          <a:prstGeom prst="straightConnector1">
            <a:avLst/>
          </a:prstGeom>
          <a:noFill/>
          <a:ln w="9525" algn="ctr">
            <a:solidFill>
              <a:srgbClr val="000000"/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6111603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3B31AC-2173-4FCF-9D60-B0D4D8DE6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OOP </a:t>
            </a:r>
            <a:r>
              <a:rPr lang="en-US" altLang="ko-KR" dirty="0" err="1"/>
              <a:t>Advanded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D1A277-9D9A-4146-BC89-3B4F60368E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55846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79359"/>
          </a:xfrm>
        </p:spPr>
        <p:txBody>
          <a:bodyPr/>
          <a:lstStyle/>
          <a:p>
            <a:r>
              <a:rPr kumimoji="1" lang="ko-KR" altLang="en-US" dirty="0"/>
              <a:t>프로그램에게 추가적인 정보</a:t>
            </a:r>
            <a:r>
              <a:rPr kumimoji="1" lang="en-US" altLang="ko-KR" dirty="0"/>
              <a:t>(Metadata)</a:t>
            </a:r>
            <a:r>
              <a:rPr kumimoji="1" lang="ko-KR" altLang="en-US" dirty="0"/>
              <a:t>를 제공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컴파일러에게 코드 문법 에러를 체크하도록 지정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IDE</a:t>
            </a:r>
            <a:r>
              <a:rPr kumimoji="1" lang="ko-KR" altLang="en-US" dirty="0"/>
              <a:t>에게 빌드나 배치 수행 시 코드를 자동으로 생성할 수 있도록 정보 제공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실행</a:t>
            </a:r>
            <a:r>
              <a:rPr kumimoji="1" lang="en-US" altLang="ko-KR" dirty="0"/>
              <a:t>(</a:t>
            </a:r>
            <a:r>
              <a:rPr kumimoji="1" lang="ko-KR" altLang="en-US" dirty="0"/>
              <a:t>런타임</a:t>
            </a:r>
            <a:r>
              <a:rPr kumimoji="1" lang="en-US" altLang="ko-KR" dirty="0"/>
              <a:t>)</a:t>
            </a:r>
            <a:r>
              <a:rPr kumimoji="1" lang="ko-KR" altLang="en-US" dirty="0"/>
              <a:t>시 특정 기능을 실행하도록 정보 제공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r>
              <a:rPr kumimoji="1" lang="ko-KR" altLang="en-US" dirty="0" err="1"/>
              <a:t>어노테이션</a:t>
            </a:r>
            <a:r>
              <a:rPr kumimoji="1" lang="ko-KR" altLang="en-US" dirty="0"/>
              <a:t> 타입 정의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 err="1"/>
              <a:t>어노테이션의</a:t>
            </a:r>
            <a:r>
              <a:rPr kumimoji="1" lang="ko-KR" altLang="en-US" dirty="0"/>
              <a:t> 사용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CC9E4A-F981-43F4-9CAB-D09BDC49E1B3}"/>
              </a:ext>
            </a:extLst>
          </p:cNvPr>
          <p:cNvSpPr txBox="1"/>
          <p:nvPr/>
        </p:nvSpPr>
        <p:spPr>
          <a:xfrm>
            <a:off x="1122646" y="4421223"/>
            <a:ext cx="8151356" cy="735756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@interface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646464"/>
                </a:solidFill>
                <a:latin typeface="Consolas" panose="020B0609020204030204" pitchFamily="49" charset="0"/>
              </a:rPr>
              <a:t>AnnotationName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endParaRPr lang="ko-KR" altLang="en-US" sz="1800" dirty="0">
              <a:latin typeface="Consolas" panose="020B0609020204030204" pitchFamily="49" charset="0"/>
            </a:endParaRPr>
          </a:p>
          <a:p>
            <a:pPr algn="l"/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C0BB3-011F-4C2E-BF0A-AE40EBFC4CB9}"/>
              </a:ext>
            </a:extLst>
          </p:cNvPr>
          <p:cNvSpPr txBox="1"/>
          <p:nvPr/>
        </p:nvSpPr>
        <p:spPr>
          <a:xfrm>
            <a:off x="1122646" y="5696745"/>
            <a:ext cx="8151356" cy="45875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en-US" altLang="ko-KR" sz="1800" dirty="0">
                <a:latin typeface="Consolas" panose="020B0609020204030204" pitchFamily="49" charset="0"/>
              </a:rPr>
              <a:t>@</a:t>
            </a:r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AnnotationName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4772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79359"/>
          </a:xfrm>
        </p:spPr>
        <p:txBody>
          <a:bodyPr>
            <a:normAutofit/>
          </a:bodyPr>
          <a:lstStyle/>
          <a:p>
            <a:r>
              <a:rPr kumimoji="1" lang="ko-KR" altLang="en-US" dirty="0" err="1"/>
              <a:t>어노테이션은</a:t>
            </a:r>
            <a:r>
              <a:rPr kumimoji="1" lang="ko-KR" altLang="en-US" dirty="0"/>
              <a:t> </a:t>
            </a:r>
            <a:r>
              <a:rPr kumimoji="1" lang="en-US" altLang="ko-KR" dirty="0"/>
              <a:t>Element</a:t>
            </a:r>
            <a:r>
              <a:rPr kumimoji="1" lang="ko-KR" altLang="en-US" dirty="0"/>
              <a:t>를 멤버로 가질 수 있다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 err="1"/>
              <a:t>엘리먼트</a:t>
            </a:r>
            <a:r>
              <a:rPr kumimoji="1" lang="ko-KR" altLang="en-US" dirty="0"/>
              <a:t> 타입</a:t>
            </a:r>
            <a:r>
              <a:rPr kumimoji="1" lang="en-US" altLang="ko-KR" dirty="0"/>
              <a:t>: </a:t>
            </a:r>
            <a:r>
              <a:rPr kumimoji="1" lang="ko-KR" altLang="en-US" dirty="0" err="1"/>
              <a:t>기번형</a:t>
            </a:r>
            <a:r>
              <a:rPr kumimoji="1" lang="en-US" altLang="ko-KR" dirty="0"/>
              <a:t>(primitives), String, </a:t>
            </a:r>
            <a:r>
              <a:rPr kumimoji="1" lang="en-US" altLang="ko-KR" dirty="0" err="1"/>
              <a:t>enum</a:t>
            </a:r>
            <a:r>
              <a:rPr kumimoji="1" lang="en-US" altLang="ko-KR" dirty="0"/>
              <a:t>, Class, </a:t>
            </a:r>
            <a:r>
              <a:rPr kumimoji="1" lang="ko-KR" altLang="en-US" dirty="0"/>
              <a:t>이들의 배열 타입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엘리먼트는</a:t>
            </a:r>
            <a:r>
              <a:rPr kumimoji="1" lang="ko-KR" altLang="en-US" dirty="0"/>
              <a:t> 메서드가 아니긴 하지만</a:t>
            </a:r>
            <a:r>
              <a:rPr kumimoji="1" lang="en-US" altLang="ko-KR" dirty="0"/>
              <a:t>, </a:t>
            </a:r>
            <a:r>
              <a:rPr kumimoji="1" lang="ko-KR" altLang="en-US" dirty="0"/>
              <a:t>이름 뒤에 </a:t>
            </a:r>
            <a:r>
              <a:rPr kumimoji="1" lang="en-US" altLang="ko-KR" dirty="0"/>
              <a:t>()</a:t>
            </a:r>
            <a:r>
              <a:rPr kumimoji="1" lang="ko-KR" altLang="en-US" dirty="0"/>
              <a:t>를 명시해야 한다</a:t>
            </a:r>
            <a:r>
              <a:rPr kumimoji="1" lang="en-US" altLang="ko-KR" dirty="0"/>
              <a:t>.</a:t>
            </a:r>
          </a:p>
          <a:p>
            <a:pPr lvl="1"/>
            <a:r>
              <a:rPr kumimoji="1" lang="ko-KR" altLang="en-US" dirty="0"/>
              <a:t>기본 </a:t>
            </a:r>
            <a:r>
              <a:rPr kumimoji="1" lang="ko-KR" altLang="en-US" dirty="0" err="1"/>
              <a:t>엘리먼트는</a:t>
            </a:r>
            <a:r>
              <a:rPr kumimoji="1" lang="ko-KR" altLang="en-US" dirty="0"/>
              <a:t> </a:t>
            </a:r>
            <a:r>
              <a:rPr kumimoji="1" lang="en-US" altLang="ko-KR" dirty="0"/>
              <a:t>value()</a:t>
            </a:r>
            <a:r>
              <a:rPr kumimoji="1" lang="ko-KR" altLang="en-US" dirty="0"/>
              <a:t>로 선언한다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r>
              <a:rPr kumimoji="1" lang="en-US" altLang="ko-KR" dirty="0"/>
              <a:t>[</a:t>
            </a:r>
            <a:r>
              <a:rPr kumimoji="1" lang="ko-KR" altLang="en-US" dirty="0"/>
              <a:t>예</a:t>
            </a:r>
            <a:r>
              <a:rPr kumimoji="1" lang="en-US" altLang="ko-KR" dirty="0"/>
              <a:t>] </a:t>
            </a:r>
            <a:r>
              <a:rPr kumimoji="1" lang="en-US" altLang="ko-KR" dirty="0" err="1"/>
              <a:t>Annotion</a:t>
            </a:r>
            <a:r>
              <a:rPr kumimoji="1" lang="ko-KR" altLang="en-US" dirty="0"/>
              <a:t>의 선언 예제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CC9E4A-F981-43F4-9CAB-D09BDC49E1B3}"/>
              </a:ext>
            </a:extLst>
          </p:cNvPr>
          <p:cNvSpPr txBox="1"/>
          <p:nvPr/>
        </p:nvSpPr>
        <p:spPr>
          <a:xfrm>
            <a:off x="1122646" y="4918180"/>
            <a:ext cx="8151356" cy="1566752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@interface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 err="1">
                <a:solidFill>
                  <a:srgbClr val="646464"/>
                </a:solidFill>
                <a:latin typeface="Consolas" panose="020B0609020204030204" pitchFamily="49" charset="0"/>
              </a:rPr>
              <a:t>AnnotationName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pPr algn="l"/>
            <a:r>
              <a:rPr lang="en-US" altLang="ko-KR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String value();</a:t>
            </a:r>
            <a:r>
              <a:rPr lang="en-US" altLang="ko-KR" sz="1800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800" dirty="0">
                <a:solidFill>
                  <a:srgbClr val="3F7F5F"/>
                </a:solidFill>
                <a:latin typeface="Consolas" panose="020B0609020204030204" pitchFamily="49" charset="0"/>
              </a:rPr>
              <a:t>기본 </a:t>
            </a:r>
            <a:r>
              <a:rPr lang="ko-KR" altLang="en-US" sz="1800" dirty="0" err="1">
                <a:solidFill>
                  <a:srgbClr val="3F7F5F"/>
                </a:solidFill>
                <a:latin typeface="Consolas" panose="020B0609020204030204" pitchFamily="49" charset="0"/>
              </a:rPr>
              <a:t>엘리먼트</a:t>
            </a:r>
            <a:endParaRPr lang="ko-KR" altLang="en-US" sz="1800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int</a:t>
            </a:r>
            <a:r>
              <a:rPr lang="ko-KR" alt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element1() 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default</a:t>
            </a:r>
            <a:r>
              <a:rPr lang="ko-KR" alt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10;</a:t>
            </a:r>
            <a:r>
              <a:rPr lang="en-US" altLang="ko-KR" sz="1800" b="1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800" b="1" dirty="0">
                <a:solidFill>
                  <a:srgbClr val="3F7F5F"/>
                </a:solidFill>
                <a:latin typeface="Consolas" panose="020B0609020204030204" pitchFamily="49" charset="0"/>
              </a:rPr>
              <a:t>기본 값이 있는 </a:t>
            </a:r>
            <a:r>
              <a:rPr lang="ko-KR" altLang="en-US" sz="18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엘리먼트</a:t>
            </a:r>
            <a:endParaRPr lang="ko-KR" altLang="en-US" sz="1800" b="1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	int</a:t>
            </a:r>
            <a:r>
              <a:rPr lang="ko-KR" alt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element2();</a:t>
            </a:r>
            <a:r>
              <a:rPr lang="en-US" altLang="ko-KR" sz="1800" b="1" dirty="0">
                <a:solidFill>
                  <a:srgbClr val="3F7F5F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800" b="1" dirty="0">
                <a:solidFill>
                  <a:srgbClr val="3F7F5F"/>
                </a:solidFill>
                <a:latin typeface="Consolas" panose="020B0609020204030204" pitchFamily="49" charset="0"/>
              </a:rPr>
              <a:t>기본 값이 없는 </a:t>
            </a:r>
            <a:r>
              <a:rPr lang="ko-KR" altLang="en-US" sz="1800" b="1" dirty="0" err="1">
                <a:solidFill>
                  <a:srgbClr val="3F7F5F"/>
                </a:solidFill>
                <a:latin typeface="Consolas" panose="020B0609020204030204" pitchFamily="49" charset="0"/>
              </a:rPr>
              <a:t>엘리먼트</a:t>
            </a:r>
            <a:endParaRPr lang="ko-KR" altLang="en-US" sz="1800" b="1" dirty="0">
              <a:solidFill>
                <a:srgbClr val="3F7F5F"/>
              </a:solidFill>
              <a:latin typeface="Consolas" panose="020B0609020204030204" pitchFamily="49" charset="0"/>
            </a:endParaRPr>
          </a:p>
          <a:p>
            <a:pPr algn="l"/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C0BB3-011F-4C2E-BF0A-AE40EBFC4CB9}"/>
              </a:ext>
            </a:extLst>
          </p:cNvPr>
          <p:cNvSpPr txBox="1"/>
          <p:nvPr/>
        </p:nvSpPr>
        <p:spPr>
          <a:xfrm>
            <a:off x="1122646" y="3815130"/>
            <a:ext cx="8151356" cy="45875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ko-KR" alt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타입 </a:t>
            </a:r>
            <a:r>
              <a:rPr lang="ko-KR" alt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엘리먼트</a:t>
            </a:r>
            <a:r>
              <a:rPr lang="ko-KR" alt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이름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() [</a:t>
            </a:r>
            <a:r>
              <a:rPr lang="en-US" altLang="ko-KR" sz="1800" b="1" dirty="0">
                <a:solidFill>
                  <a:srgbClr val="7F0055"/>
                </a:solidFill>
                <a:latin typeface="Consolas" panose="020B0609020204030204" pitchFamily="49" charset="0"/>
              </a:rPr>
              <a:t>default</a:t>
            </a:r>
            <a:r>
              <a:rPr lang="ko-KR" alt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값</a:t>
            </a:r>
            <a:r>
              <a:rPr lang="en-US" altLang="ko-KR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1944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379359"/>
          </a:xfrm>
        </p:spPr>
        <p:txBody>
          <a:bodyPr>
            <a:normAutofit/>
          </a:bodyPr>
          <a:lstStyle/>
          <a:p>
            <a:r>
              <a:rPr kumimoji="1" lang="ko-KR" altLang="en-US" dirty="0" err="1"/>
              <a:t>어노테이션의</a:t>
            </a:r>
            <a:r>
              <a:rPr kumimoji="1" lang="ko-KR" altLang="en-US" dirty="0"/>
              <a:t> 적용 대성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어노테이션</a:t>
            </a:r>
            <a:r>
              <a:rPr kumimoji="1" lang="ko-KR" altLang="en-US" dirty="0"/>
              <a:t> 적용 대상은 </a:t>
            </a:r>
            <a:r>
              <a:rPr kumimoji="1" lang="en-US" altLang="ko-KR" dirty="0" err="1"/>
              <a:t>java.lang.annotation.ElementType</a:t>
            </a:r>
            <a:r>
              <a:rPr kumimoji="1" lang="en-US" altLang="ko-KR" dirty="0"/>
              <a:t> </a:t>
            </a:r>
            <a:r>
              <a:rPr kumimoji="1" lang="ko-KR" altLang="en-US" dirty="0"/>
              <a:t>열거 상수로 정의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endParaRPr kumimoji="1" lang="ko-KR" altLang="en-US" dirty="0"/>
          </a:p>
        </p:txBody>
      </p:sp>
      <p:graphicFrame>
        <p:nvGraphicFramePr>
          <p:cNvPr id="4" name="표 6">
            <a:extLst>
              <a:ext uri="{FF2B5EF4-FFF2-40B4-BE49-F238E27FC236}">
                <a16:creationId xmlns:a16="http://schemas.microsoft.com/office/drawing/2014/main" id="{D9F92250-E8F5-4B49-BA54-F7D07A8D64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186435"/>
              </p:ext>
            </p:extLst>
          </p:nvPr>
        </p:nvGraphicFramePr>
        <p:xfrm>
          <a:off x="2032000" y="3055362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20393683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997977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Consolas" panose="020B0609020204030204" pitchFamily="49" charset="0"/>
                        </a:rPr>
                        <a:t>ElementType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열거 상수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적용 대상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206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TYPE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클래스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인터페이스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열거타입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47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ANNOTATION_TYPE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Consolas" panose="020B0609020204030204" pitchFamily="49" charset="0"/>
                        </a:rPr>
                        <a:t>어노테이션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30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FIELD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필드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67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CONSTRUCTOR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생성자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196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METHOD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메서드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699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LOCAL_VARIABLE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로컬 변수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372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PACKAGE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패키지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094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9089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7334" y="1808361"/>
            <a:ext cx="8596668" cy="4379359"/>
          </a:xfrm>
        </p:spPr>
        <p:txBody>
          <a:bodyPr>
            <a:normAutofit/>
          </a:bodyPr>
          <a:lstStyle/>
          <a:p>
            <a:r>
              <a:rPr kumimoji="1" lang="ko-KR" altLang="en-US" dirty="0" err="1"/>
              <a:t>어노테이션</a:t>
            </a:r>
            <a:r>
              <a:rPr kumimoji="1" lang="ko-KR" altLang="en-US" dirty="0"/>
              <a:t> 적용 대상을 지정할 때에는 </a:t>
            </a:r>
            <a:r>
              <a:rPr kumimoji="1" lang="en-US" altLang="ko-KR" dirty="0"/>
              <a:t>@Target </a:t>
            </a:r>
            <a:r>
              <a:rPr kumimoji="1" lang="ko-KR" altLang="en-US" dirty="0" err="1"/>
              <a:t>어노테이션을</a:t>
            </a:r>
            <a:r>
              <a:rPr kumimoji="1" lang="ko-KR" altLang="en-US" dirty="0"/>
              <a:t> 사용</a:t>
            </a:r>
            <a:endParaRPr kumimoji="1" lang="en-US" altLang="ko-KR" dirty="0"/>
          </a:p>
          <a:p>
            <a:pPr lvl="1"/>
            <a:r>
              <a:rPr kumimoji="1" lang="en-US" altLang="ko-KR" dirty="0"/>
              <a:t>@Target </a:t>
            </a:r>
            <a:r>
              <a:rPr kumimoji="1" lang="ko-KR" altLang="en-US" dirty="0" err="1"/>
              <a:t>어노테이션의</a:t>
            </a:r>
            <a:r>
              <a:rPr kumimoji="1" lang="ko-KR" altLang="en-US" dirty="0"/>
              <a:t> 기본 </a:t>
            </a:r>
            <a:r>
              <a:rPr kumimoji="1" lang="en-US" altLang="ko-KR" dirty="0"/>
              <a:t>value</a:t>
            </a:r>
            <a:r>
              <a:rPr kumimoji="1" lang="ko-KR" altLang="en-US" dirty="0"/>
              <a:t>는 </a:t>
            </a:r>
            <a:r>
              <a:rPr kumimoji="1" lang="en-US" altLang="ko-KR" dirty="0" err="1"/>
              <a:t>ElementType</a:t>
            </a:r>
            <a:r>
              <a:rPr kumimoji="1" lang="ko-KR" altLang="en-US" dirty="0"/>
              <a:t>의 배열을 값으로 가짐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2"/>
            <a:r>
              <a:rPr kumimoji="1" lang="ko-KR" altLang="en-US" dirty="0"/>
              <a:t>위 </a:t>
            </a:r>
            <a:r>
              <a:rPr kumimoji="1" lang="en-US" altLang="ko-KR" dirty="0"/>
              <a:t>@Target</a:t>
            </a:r>
            <a:r>
              <a:rPr kumimoji="1" lang="ko-KR" altLang="en-US" dirty="0"/>
              <a:t>이 부여된 </a:t>
            </a:r>
            <a:r>
              <a:rPr kumimoji="1" lang="ko-KR" altLang="en-US" dirty="0" err="1"/>
              <a:t>어노테이션은</a:t>
            </a:r>
            <a:r>
              <a:rPr kumimoji="1" lang="ko-KR" altLang="en-US" dirty="0"/>
              <a:t> 어디에 적용할 수 있습니까</a:t>
            </a:r>
            <a:r>
              <a:rPr kumimoji="1" lang="en-US" altLang="ko-KR" dirty="0"/>
              <a:t>?</a:t>
            </a:r>
          </a:p>
          <a:p>
            <a:r>
              <a:rPr kumimoji="1" lang="ko-KR" altLang="en-US" dirty="0" err="1"/>
              <a:t>어노테이션</a:t>
            </a:r>
            <a:r>
              <a:rPr kumimoji="1" lang="ko-KR" altLang="en-US" dirty="0"/>
              <a:t> 유지 정책</a:t>
            </a:r>
            <a:r>
              <a:rPr kumimoji="1" lang="en-US" altLang="ko-KR" dirty="0"/>
              <a:t>(</a:t>
            </a:r>
            <a:r>
              <a:rPr kumimoji="1" lang="en-US" altLang="ko-KR" dirty="0" err="1"/>
              <a:t>RetentionPolicy</a:t>
            </a:r>
            <a:r>
              <a:rPr kumimoji="1" lang="en-US" altLang="ko-KR" dirty="0"/>
              <a:t>)</a:t>
            </a:r>
          </a:p>
          <a:p>
            <a:pPr lvl="1"/>
            <a:r>
              <a:rPr kumimoji="1" lang="ko-KR" altLang="en-US" dirty="0" err="1"/>
              <a:t>어노테이션을</a:t>
            </a:r>
            <a:r>
              <a:rPr kumimoji="1" lang="ko-KR" altLang="en-US" dirty="0"/>
              <a:t> 어느 범위까지 유지할 것인지를 지정해야 한다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유지 정책은 </a:t>
            </a:r>
            <a:r>
              <a:rPr kumimoji="1" lang="en-US" altLang="ko-KR" dirty="0" err="1"/>
              <a:t>java.lang.annotation.RetentionPolicy</a:t>
            </a:r>
            <a:r>
              <a:rPr kumimoji="1" lang="en-US" altLang="ko-KR" dirty="0"/>
              <a:t> </a:t>
            </a:r>
            <a:r>
              <a:rPr kumimoji="1" lang="ko-KR" altLang="en-US" dirty="0"/>
              <a:t>열거 상수로 정의</a:t>
            </a:r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6EDA634-1917-4735-935C-CEF6BED17B5E}"/>
              </a:ext>
            </a:extLst>
          </p:cNvPr>
          <p:cNvSpPr txBox="1"/>
          <p:nvPr/>
        </p:nvSpPr>
        <p:spPr>
          <a:xfrm>
            <a:off x="1134324" y="2582617"/>
            <a:ext cx="9074902" cy="45875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@Target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({ElementType.</a:t>
            </a:r>
            <a:r>
              <a:rPr lang="en-US" altLang="ko-KR" sz="18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TYPE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8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ElementType.</a:t>
            </a:r>
            <a:r>
              <a:rPr lang="en-US" altLang="ko-KR" sz="18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FIELD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800" b="1" i="1" dirty="0" err="1">
                <a:solidFill>
                  <a:srgbClr val="000000"/>
                </a:solidFill>
                <a:latin typeface="Consolas" panose="020B0609020204030204" pitchFamily="49" charset="0"/>
              </a:rPr>
              <a:t>ElementType.</a:t>
            </a:r>
            <a:r>
              <a:rPr lang="en-US" altLang="ko-KR" sz="1800" b="1" i="1" dirty="0" err="1">
                <a:solidFill>
                  <a:srgbClr val="0000C0"/>
                </a:solidFill>
                <a:latin typeface="Consolas" panose="020B0609020204030204" pitchFamily="49" charset="0"/>
              </a:rPr>
              <a:t>METHOD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})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C9D7FA77-1756-4343-812F-AF97B59D3B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156325"/>
              </p:ext>
            </p:extLst>
          </p:nvPr>
        </p:nvGraphicFramePr>
        <p:xfrm>
          <a:off x="1134324" y="4927601"/>
          <a:ext cx="998756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4737">
                  <a:extLst>
                    <a:ext uri="{9D8B030D-6E8A-4147-A177-3AD203B41FA5}">
                      <a16:colId xmlns:a16="http://schemas.microsoft.com/office/drawing/2014/main" val="3220393683"/>
                    </a:ext>
                  </a:extLst>
                </a:gridCol>
                <a:gridCol w="7702826">
                  <a:extLst>
                    <a:ext uri="{9D8B030D-6E8A-4147-A177-3AD203B41FA5}">
                      <a16:colId xmlns:a16="http://schemas.microsoft.com/office/drawing/2014/main" val="9979770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Consolas" panose="020B0609020204030204" pitchFamily="49" charset="0"/>
                        </a:rPr>
                        <a:t>RetentionPolicy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206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SOURCE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소스에만 유지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, 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바이트 코드 파일에는 정보 유지 안됨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478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CLASS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바이트 코드 파일까지 정보 유지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ko-KR" altLang="en-US" dirty="0" err="1">
                          <a:latin typeface="Consolas" panose="020B0609020204030204" pitchFamily="49" charset="0"/>
                        </a:rPr>
                        <a:t>리플렉션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 불가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1301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RUNTIME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바이트 코드 파일까지 정보 유지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ko-KR" altLang="en-US" dirty="0" err="1">
                          <a:latin typeface="Consolas" panose="020B0609020204030204" pitchFamily="49" charset="0"/>
                        </a:rPr>
                        <a:t>리플렉션</a:t>
                      </a:r>
                      <a:r>
                        <a:rPr lang="ko-KR" altLang="en-US" dirty="0">
                          <a:latin typeface="Consolas" panose="020B0609020204030204" pitchFamily="49" charset="0"/>
                        </a:rPr>
                        <a:t> 가능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02672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8565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BADEE-9BB1-44AA-82FA-C57968323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상속 </a:t>
            </a:r>
            <a:r>
              <a:rPr lang="en-US" altLang="ko-KR" sz="2000" dirty="0"/>
              <a:t>(Inheritance)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32A77D-B0F5-42AA-9DCD-401B8F04BA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이미 만든 객체와 비슷하지만 필드와 메서드가 약간 차이가 나는 객체를 생성</a:t>
            </a:r>
            <a:endParaRPr lang="en-US" altLang="ko-KR" dirty="0"/>
          </a:p>
          <a:p>
            <a:pPr lvl="1"/>
            <a:r>
              <a:rPr lang="ko-KR" altLang="en-US" dirty="0"/>
              <a:t>기존의 클래스에서 공통된 필드와 메서드를 상속</a:t>
            </a:r>
            <a:r>
              <a:rPr lang="en-US" altLang="ko-KR" dirty="0"/>
              <a:t>(</a:t>
            </a:r>
            <a:r>
              <a:rPr lang="ko-KR" altLang="en-US" dirty="0"/>
              <a:t>재사용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더 필요한 필드와 메서드를 추가</a:t>
            </a:r>
            <a:endParaRPr lang="en-US" altLang="ko-KR" dirty="0"/>
          </a:p>
          <a:p>
            <a:r>
              <a:rPr lang="ko-KR" altLang="en-US" dirty="0"/>
              <a:t>코드를 간결하게 하고 코드의 재사용성을 높임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5AC238-BEF6-ED42-B203-B775941F1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776" y="2734310"/>
            <a:ext cx="43688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99395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br>
              <a:rPr kumimoji="1" lang="en-US" altLang="ko-KR" dirty="0"/>
            </a:br>
            <a:r>
              <a:rPr kumimoji="1" lang="en-US" altLang="ko-KR" sz="2800" dirty="0"/>
              <a:t>: </a:t>
            </a:r>
            <a:r>
              <a:rPr kumimoji="1" lang="ko-KR" altLang="en-US" sz="2800" dirty="0" err="1"/>
              <a:t>리플렉션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0647" y="1930400"/>
            <a:ext cx="8596668" cy="4379359"/>
          </a:xfrm>
        </p:spPr>
        <p:txBody>
          <a:bodyPr>
            <a:normAutofit/>
          </a:bodyPr>
          <a:lstStyle/>
          <a:p>
            <a:r>
              <a:rPr kumimoji="1" lang="ko-KR" altLang="en-US" dirty="0" err="1"/>
              <a:t>리플렉션</a:t>
            </a:r>
            <a:r>
              <a:rPr kumimoji="1" lang="en-US" altLang="ko-KR" dirty="0"/>
              <a:t>(Reflection) : </a:t>
            </a:r>
            <a:r>
              <a:rPr kumimoji="1" lang="ko-KR" altLang="en-US" dirty="0"/>
              <a:t>런타임 시 클래스에 메타 정보를 얻는 기능</a:t>
            </a:r>
            <a:endParaRPr kumimoji="1" lang="en-US" altLang="ko-KR" dirty="0"/>
          </a:p>
          <a:p>
            <a:pPr lvl="1"/>
            <a:r>
              <a:rPr kumimoji="1" lang="ko-KR" altLang="en-US" dirty="0"/>
              <a:t>런타임 시에 </a:t>
            </a:r>
            <a:r>
              <a:rPr kumimoji="1" lang="ko-KR" altLang="en-US" dirty="0" err="1"/>
              <a:t>어노테이션</a:t>
            </a:r>
            <a:r>
              <a:rPr kumimoji="1" lang="ko-KR" altLang="en-US" dirty="0"/>
              <a:t> 관련 정보를 얻으려면 유지 정책을 </a:t>
            </a:r>
            <a:r>
              <a:rPr kumimoji="1" lang="en-US" altLang="ko-KR" dirty="0"/>
              <a:t>RUNTIME</a:t>
            </a:r>
            <a:r>
              <a:rPr kumimoji="1" lang="ko-KR" altLang="en-US" dirty="0"/>
              <a:t>으로 설정해야</a:t>
            </a:r>
            <a:endParaRPr kumimoji="1" lang="en-US" altLang="ko-KR" dirty="0"/>
          </a:p>
          <a:p>
            <a:r>
              <a:rPr kumimoji="1" lang="ko-KR" altLang="en-US" dirty="0"/>
              <a:t>런타임 유지 정책 설정 예</a:t>
            </a:r>
            <a:endParaRPr kumimoji="1" lang="en-US" altLang="ko-KR" dirty="0"/>
          </a:p>
          <a:p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런타임시 </a:t>
            </a:r>
            <a:r>
              <a:rPr kumimoji="1" lang="ko-KR" altLang="en-US" dirty="0" err="1"/>
              <a:t>어노테이션</a:t>
            </a:r>
            <a:r>
              <a:rPr kumimoji="1" lang="ko-KR" altLang="en-US" dirty="0"/>
              <a:t> 정보 확인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리플렉션을</a:t>
            </a:r>
            <a:r>
              <a:rPr kumimoji="1" lang="ko-KR" altLang="en-US" dirty="0"/>
              <a:t> 이용하여 </a:t>
            </a:r>
            <a:r>
              <a:rPr kumimoji="1" lang="ko-KR" altLang="en-US" dirty="0" err="1"/>
              <a:t>어노테이션의</a:t>
            </a:r>
            <a:r>
              <a:rPr kumimoji="1" lang="ko-KR" altLang="en-US" dirty="0"/>
              <a:t> 적용 여부와 </a:t>
            </a:r>
            <a:r>
              <a:rPr kumimoji="1" lang="ko-KR" altLang="en-US" dirty="0" err="1"/>
              <a:t>엘리먼트</a:t>
            </a:r>
            <a:r>
              <a:rPr kumimoji="1" lang="ko-KR" altLang="en-US" dirty="0"/>
              <a:t> 값을 읽고 그에 상응하는</a:t>
            </a:r>
            <a:br>
              <a:rPr kumimoji="1" lang="en-US" altLang="ko-KR" dirty="0"/>
            </a:br>
            <a:r>
              <a:rPr kumimoji="1" lang="ko-KR" altLang="en-US" dirty="0"/>
              <a:t>적절한 처리를 추가할 수 있다</a:t>
            </a:r>
            <a:r>
              <a:rPr kumimoji="1" lang="en-US" altLang="ko-KR" dirty="0"/>
              <a:t>.</a:t>
            </a:r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E9E9EA-3096-47A9-968C-F4A7698678AD}"/>
              </a:ext>
            </a:extLst>
          </p:cNvPr>
          <p:cNvSpPr txBox="1"/>
          <p:nvPr/>
        </p:nvSpPr>
        <p:spPr>
          <a:xfrm>
            <a:off x="1114446" y="3129269"/>
            <a:ext cx="9074902" cy="458757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pPr algn="l"/>
            <a:r>
              <a:rPr lang="en-US" altLang="ko-KR" sz="1800" dirty="0">
                <a:solidFill>
                  <a:srgbClr val="646464"/>
                </a:solidFill>
                <a:latin typeface="Consolas" panose="020B0609020204030204" pitchFamily="49" charset="0"/>
              </a:rPr>
              <a:t>@Retention</a:t>
            </a:r>
            <a:r>
              <a:rPr lang="en-US" altLang="ko-KR" sz="1800" dirty="0">
                <a:solidFill>
                  <a:srgbClr val="000000"/>
                </a:solidFill>
                <a:latin typeface="Consolas" panose="020B0609020204030204" pitchFamily="49" charset="0"/>
              </a:rPr>
              <a:t>(RetentionPolicy.</a:t>
            </a:r>
            <a:r>
              <a:rPr lang="en-US" altLang="ko-KR" sz="1800" b="1" i="1" dirty="0">
                <a:solidFill>
                  <a:srgbClr val="0000C0"/>
                </a:solidFill>
                <a:latin typeface="Consolas" panose="020B0609020204030204" pitchFamily="49" charset="0"/>
              </a:rPr>
              <a:t>RUNTIME</a:t>
            </a:r>
            <a:r>
              <a:rPr lang="en-US" altLang="ko-KR" sz="1800" b="1" i="1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US" altLang="ko-KR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4C453E5B-1EFC-4BAE-8A9B-E81D0520E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9949121"/>
              </p:ext>
            </p:extLst>
          </p:nvPr>
        </p:nvGraphicFramePr>
        <p:xfrm>
          <a:off x="677334" y="4927601"/>
          <a:ext cx="108340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0996">
                  <a:extLst>
                    <a:ext uri="{9D8B030D-6E8A-4147-A177-3AD203B41FA5}">
                      <a16:colId xmlns:a16="http://schemas.microsoft.com/office/drawing/2014/main" val="2791647300"/>
                    </a:ext>
                  </a:extLst>
                </a:gridCol>
                <a:gridCol w="2017644">
                  <a:extLst>
                    <a:ext uri="{9D8B030D-6E8A-4147-A177-3AD203B41FA5}">
                      <a16:colId xmlns:a16="http://schemas.microsoft.com/office/drawing/2014/main" val="1659480935"/>
                    </a:ext>
                  </a:extLst>
                </a:gridCol>
                <a:gridCol w="5955380">
                  <a:extLst>
                    <a:ext uri="{9D8B030D-6E8A-4147-A177-3AD203B41FA5}">
                      <a16:colId xmlns:a16="http://schemas.microsoft.com/office/drawing/2014/main" val="3858229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>
                          <a:latin typeface="Consolas" panose="020B0609020204030204" pitchFamily="49" charset="0"/>
                        </a:rPr>
                        <a:t>메서드명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리턴 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460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Consolas" panose="020B0609020204030204" pitchFamily="49" charset="0"/>
                        </a:rPr>
                        <a:t>getFields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()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Field[]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필드 정보를 배열로 반환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80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Consolas" panose="020B0609020204030204" pitchFamily="49" charset="0"/>
                        </a:rPr>
                        <a:t>getConstructors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()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Constructor[]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생성자 정보를 배열로 반환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428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Consolas" panose="020B0609020204030204" pitchFamily="49" charset="0"/>
                        </a:rPr>
                        <a:t>getDeclaredMethods</a:t>
                      </a:r>
                      <a:r>
                        <a:rPr lang="en-US" altLang="ko-KR" dirty="0">
                          <a:latin typeface="Consolas" panose="020B0609020204030204" pitchFamily="49" charset="0"/>
                        </a:rPr>
                        <a:t>()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Consolas" panose="020B0609020204030204" pitchFamily="49" charset="0"/>
                        </a:rPr>
                        <a:t>Method[]</a:t>
                      </a:r>
                      <a:endParaRPr lang="ko-KR" altLang="en-US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Consolas" panose="020B0609020204030204" pitchFamily="49" charset="0"/>
                        </a:rPr>
                        <a:t>메서드 정보를 배열로 반환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5684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9322565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err="1"/>
              <a:t>어노테이션</a:t>
            </a:r>
            <a:br>
              <a:rPr kumimoji="1" lang="en-US" altLang="ko-KR" dirty="0"/>
            </a:br>
            <a:r>
              <a:rPr kumimoji="1" lang="en-US" altLang="ko-KR" sz="2800" dirty="0"/>
              <a:t>: </a:t>
            </a:r>
            <a:r>
              <a:rPr kumimoji="1" lang="ko-KR" altLang="en-US" sz="2800" dirty="0" err="1"/>
              <a:t>리플렉션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0647" y="1930400"/>
            <a:ext cx="8596668" cy="4379359"/>
          </a:xfrm>
        </p:spPr>
        <p:txBody>
          <a:bodyPr>
            <a:normAutofit/>
          </a:bodyPr>
          <a:lstStyle/>
          <a:p>
            <a:r>
              <a:rPr kumimoji="1" lang="en-US" altLang="ko-KR" dirty="0"/>
              <a:t>Class, Field, Constructor, Method</a:t>
            </a:r>
            <a:r>
              <a:rPr kumimoji="1" lang="ko-KR" altLang="en-US" dirty="0"/>
              <a:t>의 </a:t>
            </a:r>
            <a:r>
              <a:rPr kumimoji="1" lang="ko-KR" altLang="en-US" dirty="0" err="1"/>
              <a:t>어노테이션</a:t>
            </a:r>
            <a:r>
              <a:rPr kumimoji="1" lang="ko-KR" altLang="en-US" dirty="0"/>
              <a:t> 관련 주요 메서드</a:t>
            </a:r>
            <a:endParaRPr kumimoji="1" lang="en-US" altLang="ko-KR" dirty="0"/>
          </a:p>
          <a:p>
            <a:pPr lvl="1"/>
            <a:r>
              <a:rPr kumimoji="1" lang="ko-KR" altLang="en-US" dirty="0" err="1"/>
              <a:t>어노테이션</a:t>
            </a:r>
            <a:r>
              <a:rPr kumimoji="1" lang="ko-KR" altLang="en-US" dirty="0"/>
              <a:t> 관련 정보를 획득할 수 있음</a:t>
            </a:r>
            <a:endParaRPr kumimoji="1" lang="en-US" altLang="ko-KR" dirty="0"/>
          </a:p>
          <a:p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pPr lvl="1"/>
            <a:endParaRPr kumimoji="1" lang="en-US" altLang="ko-KR" dirty="0"/>
          </a:p>
          <a:p>
            <a:endParaRPr kumimoji="1" lang="ko-KR" altLang="en-US" dirty="0"/>
          </a:p>
        </p:txBody>
      </p:sp>
      <p:graphicFrame>
        <p:nvGraphicFramePr>
          <p:cNvPr id="4" name="표 7">
            <a:extLst>
              <a:ext uri="{FF2B5EF4-FFF2-40B4-BE49-F238E27FC236}">
                <a16:creationId xmlns:a16="http://schemas.microsoft.com/office/drawing/2014/main" id="{4C453E5B-1EFC-4BAE-8A9B-E81D0520EE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106120"/>
              </p:ext>
            </p:extLst>
          </p:nvPr>
        </p:nvGraphicFramePr>
        <p:xfrm>
          <a:off x="678989" y="2800627"/>
          <a:ext cx="10832363" cy="2687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29724">
                  <a:extLst>
                    <a:ext uri="{9D8B030D-6E8A-4147-A177-3AD203B41FA5}">
                      <a16:colId xmlns:a16="http://schemas.microsoft.com/office/drawing/2014/main" val="2791647300"/>
                    </a:ext>
                  </a:extLst>
                </a:gridCol>
                <a:gridCol w="6402639">
                  <a:extLst>
                    <a:ext uri="{9D8B030D-6E8A-4147-A177-3AD203B41FA5}">
                      <a16:colId xmlns:a16="http://schemas.microsoft.com/office/drawing/2014/main" val="38582290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메서드명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0460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boolean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isAnnotationPresent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(</a:t>
                      </a:r>
                      <a:br>
                        <a:rPr lang="en-US" altLang="ko-KR" sz="1600" dirty="0">
                          <a:latin typeface="Consolas" panose="020B0609020204030204" pitchFamily="49" charset="0"/>
                        </a:rPr>
                      </a:b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        Class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annotationClass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)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지정한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어노테이션이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적영되었는지의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여부 확인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38004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Annotation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getAnnotation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(</a:t>
                      </a:r>
                      <a:br>
                        <a:rPr lang="en-US" altLang="ko-KR" sz="1600" dirty="0">
                          <a:latin typeface="Consolas" panose="020B0609020204030204" pitchFamily="49" charset="0"/>
                        </a:rPr>
                      </a:b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        Class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annotationClass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)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지정한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어노테이션이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적용되었으면 해당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반환</a:t>
                      </a:r>
                      <a:br>
                        <a:rPr lang="en-US" altLang="ko-KR" sz="16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그렇지 않으면 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null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428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Annotation[]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getAnnotations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()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상위 클래스에 선언된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호팜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적용된 모든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어노테이션을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반환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적용된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어노테이션이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없으면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길이가 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0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인 배열 리턴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. 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5684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Annotation[] </a:t>
                      </a:r>
                      <a:r>
                        <a:rPr lang="en-US" altLang="ko-KR" sz="1600" dirty="0" err="1">
                          <a:latin typeface="Consolas" panose="020B0609020204030204" pitchFamily="49" charset="0"/>
                        </a:rPr>
                        <a:t>getDeclaredAnnotations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()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직접 적용된 모든 </a:t>
                      </a: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어노테이션을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반환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. 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상위 클래스에 선언된 </a:t>
                      </a:r>
                      <a:br>
                        <a:rPr lang="en-US" altLang="ko-KR" sz="16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600" dirty="0" err="1">
                          <a:latin typeface="Consolas" panose="020B0609020204030204" pitchFamily="49" charset="0"/>
                        </a:rPr>
                        <a:t>어노테이션은</a:t>
                      </a:r>
                      <a:r>
                        <a:rPr lang="ko-KR" altLang="en-US" sz="1600" dirty="0">
                          <a:latin typeface="Consolas" panose="020B0609020204030204" pitchFamily="49" charset="0"/>
                        </a:rPr>
                        <a:t> 반환하지 않음</a:t>
                      </a:r>
                      <a:r>
                        <a:rPr lang="en-US" altLang="ko-KR" sz="1600" dirty="0">
                          <a:latin typeface="Consolas" panose="020B0609020204030204" pitchFamily="49" charset="0"/>
                        </a:rPr>
                        <a:t>.</a:t>
                      </a:r>
                      <a:endParaRPr lang="ko-KR" altLang="en-US" sz="16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3853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054847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30DEF-ADBB-4C47-B804-8168E8E8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중첩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24B42C-97C9-46CC-906E-5D520B514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1113"/>
            <a:ext cx="8596668" cy="4590249"/>
          </a:xfrm>
        </p:spPr>
        <p:txBody>
          <a:bodyPr/>
          <a:lstStyle/>
          <a:p>
            <a:r>
              <a:rPr lang="ko-KR" altLang="en-US" dirty="0"/>
              <a:t>클래스가 여러 클래스와 관계를 맺지 않고</a:t>
            </a:r>
            <a:r>
              <a:rPr lang="en-US" altLang="ko-KR" dirty="0"/>
              <a:t>, </a:t>
            </a:r>
            <a:r>
              <a:rPr lang="ko-KR" altLang="en-US" dirty="0"/>
              <a:t>특정 </a:t>
            </a:r>
            <a:r>
              <a:rPr lang="ko-KR" altLang="en-US" dirty="0" err="1"/>
              <a:t>클래스와만</a:t>
            </a:r>
            <a:r>
              <a:rPr lang="ko-KR" altLang="en-US" dirty="0"/>
              <a:t> 관계를 맺을 때는</a:t>
            </a:r>
            <a:br>
              <a:rPr lang="en-US" altLang="ko-KR" dirty="0"/>
            </a:br>
            <a:r>
              <a:rPr lang="ko-KR" altLang="en-US" dirty="0"/>
              <a:t>관계 클래스를 클래스 내부에 선언하는 것이 좋다</a:t>
            </a:r>
            <a:r>
              <a:rPr lang="en-US" altLang="ko-KR" dirty="0"/>
              <a:t>(Nested Class)</a:t>
            </a:r>
          </a:p>
          <a:p>
            <a:pPr lvl="1"/>
            <a:r>
              <a:rPr lang="ko-KR" altLang="en-US" dirty="0"/>
              <a:t>중첩 클래스 사용의 이점</a:t>
            </a:r>
            <a:endParaRPr lang="en-US" altLang="ko-KR" dirty="0"/>
          </a:p>
          <a:p>
            <a:pPr lvl="2"/>
            <a:r>
              <a:rPr lang="ko-KR" altLang="en-US" dirty="0"/>
              <a:t>두 클래스의 멤버들을 서로 쉽게 접근할 수 있다</a:t>
            </a:r>
            <a:endParaRPr lang="en-US" altLang="ko-KR" dirty="0"/>
          </a:p>
          <a:p>
            <a:pPr lvl="2"/>
            <a:r>
              <a:rPr lang="ko-KR" altLang="en-US" dirty="0"/>
              <a:t>외부에는 불필요한 관계 클래스를 감춤으로써 코드의 복잡도를 줄여준다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C2DF8-50D1-4D8D-8100-7D7990DFEFC0}"/>
              </a:ext>
            </a:extLst>
          </p:cNvPr>
          <p:cNvSpPr txBox="1"/>
          <p:nvPr/>
        </p:nvSpPr>
        <p:spPr>
          <a:xfrm>
            <a:off x="1671286" y="3209763"/>
            <a:ext cx="8151356" cy="1659085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Outer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ko-KR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외부 클래스</a:t>
            </a:r>
            <a:endParaRPr lang="ko-KR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Inner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ko-KR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내부 </a:t>
            </a:r>
            <a:r>
              <a:rPr lang="ko-KR" altLang="en-US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쿨래스</a:t>
            </a:r>
            <a:endParaRPr lang="ko-KR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630A1F02-BF15-4E96-9312-FDA497511FC8}"/>
              </a:ext>
            </a:extLst>
          </p:cNvPr>
          <p:cNvSpPr/>
          <p:nvPr/>
        </p:nvSpPr>
        <p:spPr>
          <a:xfrm>
            <a:off x="6151599" y="3971109"/>
            <a:ext cx="2717767" cy="20702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Class Outer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703BAAB-20BD-48D6-B487-4AAC29A92B96}"/>
              </a:ext>
            </a:extLst>
          </p:cNvPr>
          <p:cNvSpPr/>
          <p:nvPr/>
        </p:nvSpPr>
        <p:spPr>
          <a:xfrm>
            <a:off x="6862354" y="4868848"/>
            <a:ext cx="1611086" cy="957186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Class Inner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617204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30DEF-ADBB-4C47-B804-8168E8E8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중첩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24B42C-97C9-46CC-906E-5D520B514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1113"/>
            <a:ext cx="8596668" cy="4590249"/>
          </a:xfrm>
        </p:spPr>
        <p:txBody>
          <a:bodyPr/>
          <a:lstStyle/>
          <a:p>
            <a:r>
              <a:rPr lang="ko-KR" altLang="en-US" dirty="0"/>
              <a:t>중첩 클래스 종류와 특징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중첩 클래스의 선언</a:t>
            </a:r>
            <a:r>
              <a:rPr lang="en-US" altLang="ko-KR" dirty="0"/>
              <a:t>: </a:t>
            </a:r>
          </a:p>
          <a:p>
            <a:pPr lvl="2"/>
            <a:r>
              <a:rPr lang="ko-KR" altLang="en-US" dirty="0"/>
              <a:t>선언 위치에 따라 동일 위치의 변수와 동일한 유효범위와 접근성을 갖는다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64517053-42BD-4910-AD48-38419594D3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2130754"/>
              </p:ext>
            </p:extLst>
          </p:nvPr>
        </p:nvGraphicFramePr>
        <p:xfrm>
          <a:off x="677334" y="1855282"/>
          <a:ext cx="11026987" cy="299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5034">
                  <a:extLst>
                    <a:ext uri="{9D8B030D-6E8A-4147-A177-3AD203B41FA5}">
                      <a16:colId xmlns:a16="http://schemas.microsoft.com/office/drawing/2014/main" val="3615313123"/>
                    </a:ext>
                  </a:extLst>
                </a:gridCol>
                <a:gridCol w="1311424">
                  <a:extLst>
                    <a:ext uri="{9D8B030D-6E8A-4147-A177-3AD203B41FA5}">
                      <a16:colId xmlns:a16="http://schemas.microsoft.com/office/drawing/2014/main" val="490640050"/>
                    </a:ext>
                  </a:extLst>
                </a:gridCol>
                <a:gridCol w="2534238">
                  <a:extLst>
                    <a:ext uri="{9D8B030D-6E8A-4147-A177-3AD203B41FA5}">
                      <a16:colId xmlns:a16="http://schemas.microsoft.com/office/drawing/2014/main" val="3350178075"/>
                    </a:ext>
                  </a:extLst>
                </a:gridCol>
                <a:gridCol w="6036291">
                  <a:extLst>
                    <a:ext uri="{9D8B030D-6E8A-4147-A177-3AD203B41FA5}">
                      <a16:colId xmlns:a16="http://schemas.microsoft.com/office/drawing/2014/main" val="351774083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분류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선언 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309713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인스턴스 </a:t>
                      </a:r>
                      <a:br>
                        <a:rPr lang="en-US" altLang="ko-KR" sz="14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멤버 변수 선언 위치에 선언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내부에 정적 필드나 메서드는 선언할 수 없다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A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객체를 생성해야만 사용할 수 있다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797887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정적</a:t>
                      </a:r>
                      <a:br>
                        <a:rPr lang="en-US" altLang="ko-KR" sz="14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static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멤버 변수 선언 위치에 선언한다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 </a:t>
                      </a: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내부에 모든 종류의 필드와 메서드를 선언할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A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클래스로 바로 접근할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233462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로컬 클래스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void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method()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    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400" b="1" u="none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메서드 또는 초기화 블록 안에 선언한다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로컬 클래스는 접근제한자 및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static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을 붙일 수 없다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 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메서드 내부에서만 사용되므로 접근을 제한할 필요가 없기 </a:t>
                      </a:r>
                      <a:r>
                        <a:rPr lang="ko-KR" altLang="en-US" sz="1400" dirty="0" err="1">
                          <a:latin typeface="Consolas" panose="020B0609020204030204" pitchFamily="49" charset="0"/>
                        </a:rPr>
                        <a:t>떄문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method()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가 실행될 때만 사용할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9237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941036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30DEF-ADBB-4C47-B804-8168E8E8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중첩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24B42C-97C9-46CC-906E-5D520B514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1113"/>
            <a:ext cx="8596668" cy="5228361"/>
          </a:xfrm>
        </p:spPr>
        <p:txBody>
          <a:bodyPr/>
          <a:lstStyle/>
          <a:p>
            <a:r>
              <a:rPr lang="ko-KR" altLang="en-US" dirty="0"/>
              <a:t>중첩 클래스 종류와 특징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중첩 클래스의 선언</a:t>
            </a:r>
            <a:r>
              <a:rPr lang="en-US" altLang="ko-KR" dirty="0"/>
              <a:t>: </a:t>
            </a:r>
          </a:p>
          <a:p>
            <a:pPr lvl="2"/>
            <a:r>
              <a:rPr lang="ko-KR" altLang="en-US" dirty="0"/>
              <a:t>선언 위치에 따라 동일 위치의 변수와 동일한 유효범위와 접근성을 갖는다</a:t>
            </a:r>
            <a:r>
              <a:rPr lang="en-US" altLang="ko-KR" dirty="0"/>
              <a:t>.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64517053-42BD-4910-AD48-38419594D3D6}"/>
              </a:ext>
            </a:extLst>
          </p:cNvPr>
          <p:cNvGraphicFramePr>
            <a:graphicFrameLocks noGrp="1"/>
          </p:cNvGraphicFramePr>
          <p:nvPr/>
        </p:nvGraphicFramePr>
        <p:xfrm>
          <a:off x="677334" y="1855282"/>
          <a:ext cx="11026987" cy="2992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5034">
                  <a:extLst>
                    <a:ext uri="{9D8B030D-6E8A-4147-A177-3AD203B41FA5}">
                      <a16:colId xmlns:a16="http://schemas.microsoft.com/office/drawing/2014/main" val="3615313123"/>
                    </a:ext>
                  </a:extLst>
                </a:gridCol>
                <a:gridCol w="1311424">
                  <a:extLst>
                    <a:ext uri="{9D8B030D-6E8A-4147-A177-3AD203B41FA5}">
                      <a16:colId xmlns:a16="http://schemas.microsoft.com/office/drawing/2014/main" val="490640050"/>
                    </a:ext>
                  </a:extLst>
                </a:gridCol>
                <a:gridCol w="2534238">
                  <a:extLst>
                    <a:ext uri="{9D8B030D-6E8A-4147-A177-3AD203B41FA5}">
                      <a16:colId xmlns:a16="http://schemas.microsoft.com/office/drawing/2014/main" val="3350178075"/>
                    </a:ext>
                  </a:extLst>
                </a:gridCol>
                <a:gridCol w="6036291">
                  <a:extLst>
                    <a:ext uri="{9D8B030D-6E8A-4147-A177-3AD203B41FA5}">
                      <a16:colId xmlns:a16="http://schemas.microsoft.com/office/drawing/2014/main" val="3517740837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분류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선언 위치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309713"/>
                  </a:ext>
                </a:extLst>
              </a:tr>
              <a:tr h="185420">
                <a:tc row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인스턴스 </a:t>
                      </a:r>
                      <a:br>
                        <a:rPr lang="en-US" altLang="ko-KR" sz="14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멤버 변수 선언 위치에 선언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내부에 정적 필드나 메서드는 선언할 수 없다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A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객체를 생성해야만 사용할 수 있다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8797887"/>
                  </a:ext>
                </a:extLst>
              </a:tr>
              <a:tr h="1854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정적</a:t>
                      </a:r>
                      <a:br>
                        <a:rPr lang="en-US" altLang="ko-KR" sz="1400" dirty="0">
                          <a:latin typeface="Consolas" panose="020B0609020204030204" pitchFamily="49" charset="0"/>
                        </a:rPr>
                      </a:b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멤버 클래스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static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멤버 변수 선언 위치에 선언한다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 </a:t>
                      </a: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내부에 모든 종류의 필드와 메서드를 선언할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  <a:p>
                      <a:pPr marL="0" marR="0" lvl="0" indent="0" algn="l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A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클래스로 바로 접근할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233462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로컬 클래스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A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void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method() {</a:t>
                      </a:r>
                    </a:p>
                    <a:p>
                      <a:pPr algn="l"/>
                      <a:r>
                        <a:rPr lang="en-US" altLang="ko-KR" sz="1400" b="1" dirty="0">
                          <a:solidFill>
                            <a:srgbClr val="7F0055"/>
                          </a:solidFill>
                          <a:latin typeface="Consolas" panose="020B0609020204030204" pitchFamily="49" charset="0"/>
                        </a:rPr>
                        <a:t>        class</a:t>
                      </a:r>
                      <a:r>
                        <a:rPr lang="en-US" altLang="ko-KR" sz="1400" b="1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altLang="ko-KR" sz="1400" b="1" u="none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B {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    }</a:t>
                      </a:r>
                    </a:p>
                    <a:p>
                      <a:pPr algn="l"/>
                      <a:r>
                        <a:rPr lang="en-US" altLang="ko-KR" sz="1400" dirty="0">
                          <a:solidFill>
                            <a:srgbClr val="000000"/>
                          </a:solidFill>
                          <a:latin typeface="Consolas" panose="020B0609020204030204" pitchFamily="49" charset="0"/>
                        </a:rPr>
                        <a:t>}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외부 클래스의 메서드 또는 초기화 블록 안에 선언한다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로컬 클래스는 접근제한자 및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static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을 붙일 수 없다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  -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메서드 내부에서만 사용되므로 접근을 제한할 필요가 없기 </a:t>
                      </a:r>
                      <a:r>
                        <a:rPr lang="ko-KR" altLang="en-US" sz="1400" dirty="0" err="1">
                          <a:latin typeface="Consolas" panose="020B0609020204030204" pitchFamily="49" charset="0"/>
                        </a:rPr>
                        <a:t>떄문</a:t>
                      </a:r>
                      <a:endParaRPr lang="en-US" altLang="ko-KR" sz="1400" dirty="0">
                        <a:latin typeface="Consolas" panose="020B0609020204030204" pitchFamily="49" charset="0"/>
                      </a:endParaRPr>
                    </a:p>
                    <a:p>
                      <a:pPr latinLnBrk="1"/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 - class B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는 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method() </a:t>
                      </a:r>
                      <a:r>
                        <a:rPr lang="ko-KR" altLang="en-US" sz="1400" dirty="0">
                          <a:latin typeface="Consolas" panose="020B0609020204030204" pitchFamily="49" charset="0"/>
                        </a:rPr>
                        <a:t>가 실행될 때만 사용할 수 있다</a:t>
                      </a:r>
                      <a:r>
                        <a:rPr lang="en-US" altLang="ko-KR" sz="1400" dirty="0">
                          <a:latin typeface="Consolas" panose="020B0609020204030204" pitchFamily="49" charset="0"/>
                        </a:rPr>
                        <a:t>.</a:t>
                      </a:r>
                      <a:endParaRPr lang="ko-KR" altLang="en-US" sz="14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9237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58682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30DEF-ADBB-4C47-B804-8168E8E8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중첩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24B42C-97C9-46CC-906E-5D520B514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1113"/>
            <a:ext cx="8596668" cy="5228361"/>
          </a:xfrm>
        </p:spPr>
        <p:txBody>
          <a:bodyPr/>
          <a:lstStyle/>
          <a:p>
            <a:r>
              <a:rPr lang="ko-KR" altLang="en-US" dirty="0"/>
              <a:t>중첩 클래스에서 바깥 클래스 참조 얻기</a:t>
            </a:r>
            <a:endParaRPr lang="en-US" altLang="ko-KR" dirty="0"/>
          </a:p>
          <a:p>
            <a:pPr lvl="1"/>
            <a:r>
              <a:rPr lang="ko-KR" altLang="en-US" dirty="0"/>
              <a:t>중첩 클래스에서 </a:t>
            </a:r>
            <a:r>
              <a:rPr lang="en-US" altLang="ko-KR" dirty="0"/>
              <a:t>this </a:t>
            </a:r>
            <a:r>
              <a:rPr lang="ko-KR" altLang="en-US" dirty="0"/>
              <a:t>키워드는 중첩 클래스의 객체 참조</a:t>
            </a:r>
            <a:endParaRPr lang="en-US" altLang="ko-KR" dirty="0"/>
          </a:p>
          <a:p>
            <a:pPr lvl="1"/>
            <a:r>
              <a:rPr lang="ko-KR" altLang="en-US" dirty="0"/>
              <a:t>중첩 클래스 내부에서 바깥쪽 클래스의 객체 참조를 얻으려면</a:t>
            </a:r>
            <a:endParaRPr lang="en-US" altLang="ko-KR" dirty="0"/>
          </a:p>
          <a:p>
            <a:pPr lvl="2"/>
            <a:r>
              <a:rPr lang="ko-KR" altLang="en-US" dirty="0"/>
              <a:t>바깥클래스</a:t>
            </a:r>
            <a:r>
              <a:rPr lang="en-US" altLang="ko-KR" dirty="0"/>
              <a:t>.this.</a:t>
            </a:r>
            <a:r>
              <a:rPr lang="ko-KR" altLang="en-US" dirty="0" err="1"/>
              <a:t>필드명</a:t>
            </a:r>
            <a:r>
              <a:rPr lang="ko-KR" altLang="en-US" dirty="0"/>
              <a:t> </a:t>
            </a:r>
            <a:endParaRPr lang="en-US" altLang="ko-KR" dirty="0"/>
          </a:p>
          <a:p>
            <a:pPr lvl="2"/>
            <a:r>
              <a:rPr lang="ko-KR" altLang="en-US" dirty="0"/>
              <a:t>바깥클래스</a:t>
            </a:r>
            <a:r>
              <a:rPr lang="en-US" altLang="ko-KR" dirty="0"/>
              <a:t>.this.</a:t>
            </a:r>
            <a:r>
              <a:rPr lang="ko-KR" altLang="en-US" dirty="0" err="1"/>
              <a:t>메서드명</a:t>
            </a:r>
            <a:r>
              <a:rPr lang="en-US" altLang="ko-KR" dirty="0"/>
              <a:t>()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76B55D-9E88-465E-A165-9E90E82DA9E9}"/>
              </a:ext>
            </a:extLst>
          </p:cNvPr>
          <p:cNvSpPr txBox="1"/>
          <p:nvPr/>
        </p:nvSpPr>
        <p:spPr>
          <a:xfrm>
            <a:off x="1793206" y="3429000"/>
            <a:ext cx="8151356" cy="2643970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70000" tIns="90000" rIns="270000" bIns="90000" rtlCol="0">
            <a:spAutoFit/>
          </a:bodyPr>
          <a:lstStyle/>
          <a:p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Outer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ko-KR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외부 클래스</a:t>
            </a:r>
            <a:endParaRPr lang="ko-KR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"Outer Field"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6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Nested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 </a:t>
            </a:r>
            <a:r>
              <a:rPr lang="ko-KR" altLang="en-US" sz="16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중첩 </a:t>
            </a:r>
            <a:r>
              <a:rPr lang="ko-KR" altLang="en-US" sz="16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쿨래스</a:t>
            </a:r>
            <a:endParaRPr lang="ko-KR" altLang="en-US" sz="16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>
                <a:solidFill>
                  <a:srgbClr val="267F99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6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6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"Nested Field"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</a:t>
            </a:r>
            <a:r>
              <a:rPr lang="en-US" altLang="ko-KR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</a:t>
            </a:r>
            <a:r>
              <a:rPr lang="en-US" altLang="ko-KR" sz="1600" b="0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Outer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6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6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ko-KR" sz="16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301470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30DEF-ADBB-4C47-B804-8168E8E88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익명 클래스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24B42C-97C9-46CC-906E-5D520B514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1113"/>
            <a:ext cx="8596668" cy="5228361"/>
          </a:xfrm>
        </p:spPr>
        <p:txBody>
          <a:bodyPr/>
          <a:lstStyle/>
          <a:p>
            <a:r>
              <a:rPr lang="ko-KR" altLang="en-US" dirty="0"/>
              <a:t>이름 없는</a:t>
            </a:r>
            <a:r>
              <a:rPr lang="en-US" altLang="ko-KR" dirty="0"/>
              <a:t>(Anonymous)</a:t>
            </a:r>
            <a:r>
              <a:rPr lang="ko-KR" altLang="en-US" dirty="0"/>
              <a:t> 클래스</a:t>
            </a:r>
            <a:endParaRPr lang="en-US" altLang="ko-KR" dirty="0"/>
          </a:p>
          <a:p>
            <a:pPr lvl="1"/>
            <a:r>
              <a:rPr lang="ko-KR" altLang="en-US" dirty="0"/>
              <a:t>클래스 선언과 동시에 단 한번만 사용 가능</a:t>
            </a:r>
            <a:endParaRPr lang="en-US" altLang="ko-KR" dirty="0"/>
          </a:p>
          <a:p>
            <a:pPr lvl="1"/>
            <a:r>
              <a:rPr lang="ko-KR" altLang="en-US" dirty="0"/>
              <a:t>생성자를 선언할 수 없다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단독으로 선언될 수 없고</a:t>
            </a:r>
            <a:r>
              <a:rPr lang="en-US" altLang="ko-KR" dirty="0"/>
              <a:t>, </a:t>
            </a:r>
            <a:r>
              <a:rPr lang="ko-KR" altLang="en-US" dirty="0"/>
              <a:t>한 개의 클래스를 상속 받거나</a:t>
            </a:r>
            <a:r>
              <a:rPr lang="en-US" altLang="ko-KR" dirty="0"/>
              <a:t>, </a:t>
            </a:r>
            <a:br>
              <a:rPr lang="en-US" altLang="ko-KR" dirty="0"/>
            </a:br>
            <a:r>
              <a:rPr lang="ko-KR" altLang="en-US" dirty="0"/>
              <a:t>하나의 인터페이스만을 구현한다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7200757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33717-5EFE-4807-BD98-3C666779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8E1E9B-7947-4776-A6FE-49EE7C784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</a:p>
          <a:p>
            <a:r>
              <a:rPr lang="ko-KR" altLang="en-US" dirty="0"/>
              <a:t>예외 처리</a:t>
            </a:r>
          </a:p>
        </p:txBody>
      </p:sp>
    </p:spTree>
    <p:extLst>
      <p:ext uri="{BB962C8B-B14F-4D97-AF65-F5344CB8AC3E}">
        <p14:creationId xmlns:p14="http://schemas.microsoft.com/office/powerpoint/2010/main" val="232178812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43CF63-97A0-4551-B83D-78B827D2C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54763D-2975-45DC-B77A-6BFB039C2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예외 </a:t>
            </a:r>
            <a:r>
              <a:rPr lang="en-US" altLang="ko-KR" dirty="0"/>
              <a:t>(Exception)</a:t>
            </a:r>
          </a:p>
          <a:p>
            <a:pPr lvl="1"/>
            <a:r>
              <a:rPr lang="ko-KR" altLang="en-US" dirty="0"/>
              <a:t>프로그램이 실행되는 동안 발생할 수 있는 비정상적인 상태</a:t>
            </a:r>
            <a:endParaRPr lang="en-US" altLang="ko-KR" dirty="0"/>
          </a:p>
          <a:p>
            <a:pPr lvl="1"/>
            <a:r>
              <a:rPr lang="ko-KR" altLang="en-US" dirty="0"/>
              <a:t>컴파일시의 에러가 아닌 실행시의 에러를 예외라 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자바의 예외 처리</a:t>
            </a:r>
            <a:endParaRPr lang="en-US" altLang="ko-KR" dirty="0"/>
          </a:p>
          <a:p>
            <a:pPr lvl="1"/>
            <a:r>
              <a:rPr lang="en-US" altLang="ko-KR" dirty="0"/>
              <a:t>Exception </a:t>
            </a:r>
            <a:r>
              <a:rPr lang="ko-KR" altLang="en-US" dirty="0"/>
              <a:t>클래스 정의</a:t>
            </a:r>
            <a:endParaRPr lang="en-US" altLang="ko-KR" dirty="0"/>
          </a:p>
          <a:p>
            <a:pPr lvl="1"/>
            <a:r>
              <a:rPr lang="ko-KR" altLang="en-US" dirty="0"/>
              <a:t>기본적인 예외는 자바에 미리 정의된 예외를 통해 처리 가능</a:t>
            </a:r>
            <a:endParaRPr lang="en-US" altLang="ko-KR" dirty="0"/>
          </a:p>
          <a:p>
            <a:pPr lvl="1"/>
            <a:r>
              <a:rPr lang="ko-KR" altLang="en-US" dirty="0"/>
              <a:t>사용자가 필요한 예외를 직접 정의할 수 있음</a:t>
            </a:r>
            <a:endParaRPr lang="en-US" altLang="ko-KR" dirty="0"/>
          </a:p>
          <a:p>
            <a:pPr lvl="1"/>
            <a:r>
              <a:rPr lang="ko-KR" altLang="en-US" dirty="0"/>
              <a:t>예상되는 예외는 미리 처리해주면 비정상적인 프로그램의 종료를 피할 수 있음</a:t>
            </a:r>
            <a:endParaRPr lang="en-US" altLang="ko-KR" dirty="0"/>
          </a:p>
          <a:p>
            <a:pPr lvl="1"/>
            <a:r>
              <a:rPr lang="ko-KR" altLang="en-US" dirty="0"/>
              <a:t>예외처리는 프로그램의 신뢰도를 </a:t>
            </a:r>
            <a:r>
              <a:rPr lang="ko-KR" altLang="en-US" dirty="0" err="1"/>
              <a:t>높여줌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4915240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6FFDD-7528-4EDD-BBAD-F5A330663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r>
              <a:rPr lang="en-US" altLang="ko-KR" sz="2000" dirty="0"/>
              <a:t>: Example</a:t>
            </a:r>
            <a:endParaRPr lang="ko-KR" altLang="en-US" sz="2000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5B23300A-4282-487C-89B2-0BFF782C0846}"/>
              </a:ext>
            </a:extLst>
          </p:cNvPr>
          <p:cNvGrpSpPr/>
          <p:nvPr/>
        </p:nvGrpSpPr>
        <p:grpSpPr>
          <a:xfrm>
            <a:off x="896587" y="2208675"/>
            <a:ext cx="8158162" cy="3784600"/>
            <a:chOff x="735013" y="915988"/>
            <a:chExt cx="8158162" cy="3784600"/>
          </a:xfrm>
        </p:grpSpPr>
        <p:sp>
          <p:nvSpPr>
            <p:cNvPr id="4" name="모서리가 둥근 직사각형 4">
              <a:extLst>
                <a:ext uri="{FF2B5EF4-FFF2-40B4-BE49-F238E27FC236}">
                  <a16:creationId xmlns:a16="http://schemas.microsoft.com/office/drawing/2014/main" id="{6A3656A9-755A-4E34-864F-9A1FE6D72CE1}"/>
                </a:ext>
              </a:extLst>
            </p:cNvPr>
            <p:cNvSpPr/>
            <p:nvPr/>
          </p:nvSpPr>
          <p:spPr>
            <a:xfrm>
              <a:off x="735013" y="915988"/>
              <a:ext cx="8158162" cy="3455987"/>
            </a:xfrm>
            <a:prstGeom prst="roundRect">
              <a:avLst>
                <a:gd name="adj" fmla="val 807"/>
              </a:avLst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36000" rIns="108000" bIns="36000"/>
            <a:lstStyle/>
            <a:p>
              <a:pPr eaLnBrk="1" latinLnBrk="1" hangingPunct="1">
                <a:defRPr/>
              </a:pP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public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class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ArithException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{</a:t>
              </a:r>
            </a:p>
            <a:p>
              <a:pPr eaLnBrk="1" latinLnBrk="1" hangingPunct="1">
                <a:defRPr/>
              </a:pPr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  public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static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void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main(</a:t>
              </a: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String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[]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args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 {</a:t>
              </a:r>
            </a:p>
            <a:p>
              <a:endParaRPr lang="en-US" altLang="ko-KR" sz="1100" dirty="0">
                <a:solidFill>
                  <a:srgbClr val="0000FF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      double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result;</a:t>
              </a:r>
            </a:p>
            <a:p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altLang="ko-KR" sz="1100" dirty="0" err="1">
                  <a:solidFill>
                    <a:srgbClr val="0000FF"/>
                  </a:solidFill>
                  <a:latin typeface="Consolas" panose="020B0609020204030204" pitchFamily="49" charset="0"/>
                </a:rPr>
                <a:t>int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num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;</a:t>
              </a:r>
            </a:p>
            <a:p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        Scanner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sc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ko-KR" sz="11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new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Scanner(System.in);</a:t>
              </a: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num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sc.nextInt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();</a:t>
              </a:r>
            </a:p>
            <a:p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result = </a:t>
              </a:r>
              <a:r>
                <a:rPr lang="en-US" altLang="ko-KR" sz="1100" dirty="0">
                  <a:solidFill>
                    <a:srgbClr val="09885A"/>
                  </a:solidFill>
                  <a:latin typeface="Consolas" panose="020B0609020204030204" pitchFamily="49" charset="0"/>
                </a:rPr>
                <a:t>100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/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num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; </a:t>
              </a:r>
              <a:r>
                <a:rPr lang="en-US" altLang="ko-KR" sz="11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// </a:t>
              </a:r>
              <a:r>
                <a:rPr lang="en-US" altLang="ko-KR" sz="1100" dirty="0" err="1">
                  <a:solidFill>
                    <a:srgbClr val="008000"/>
                  </a:solidFill>
                  <a:latin typeface="Consolas" panose="020B0609020204030204" pitchFamily="49" charset="0"/>
                </a:rPr>
                <a:t>java.lang.ArithmeticException</a:t>
              </a:r>
              <a:r>
                <a:rPr lang="en-US" altLang="ko-KR" sz="11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 </a:t>
              </a:r>
              <a:r>
                <a:rPr lang="ko-KR" altLang="en-US" sz="11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발생</a:t>
              </a:r>
              <a:endParaRPr lang="ko-KR" altLang="en-US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System.out.println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(result); </a:t>
              </a:r>
              <a:r>
                <a:rPr lang="en-US" altLang="ko-KR" sz="11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// </a:t>
              </a:r>
              <a:r>
                <a:rPr lang="ko-KR" altLang="en-US" sz="11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예외 발생으로 수행되지 않음</a:t>
              </a:r>
              <a:endParaRPr lang="ko-KR" altLang="en-US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altLang="ko-KR" sz="11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sc.close</a:t>
              </a:r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();</a:t>
              </a:r>
            </a:p>
            <a:p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}</a:t>
              </a:r>
            </a:p>
            <a:p>
              <a:endParaRPr lang="en-US" altLang="ko-KR" sz="11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1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</a:p>
            <a:p>
              <a:pPr eaLnBrk="1" latinLnBrk="1" hangingPunct="1">
                <a:defRPr/>
              </a:pPr>
              <a:endParaRPr lang="en-US" altLang="ko-KR" sz="1050" dirty="0">
                <a:solidFill>
                  <a:schemeClr val="tx1"/>
                </a:solidFill>
                <a:latin typeface="+mn-ea"/>
              </a:endParaRPr>
            </a:p>
          </p:txBody>
        </p:sp>
        <p:pic>
          <p:nvPicPr>
            <p:cNvPr id="5" name="Picture 2">
              <a:extLst>
                <a:ext uri="{FF2B5EF4-FFF2-40B4-BE49-F238E27FC236}">
                  <a16:creationId xmlns:a16="http://schemas.microsoft.com/office/drawing/2014/main" id="{0EA3545C-601E-4C93-A043-AA701C65032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51050" y="3471863"/>
              <a:ext cx="6705600" cy="1228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47880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7FEDAC-0526-4BF7-9639-306BBD5AE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/>
              <a:t>캡슐화 </a:t>
            </a:r>
            <a:r>
              <a:rPr lang="en-US" altLang="ko-KR" sz="2000" dirty="0"/>
              <a:t>(Encapsulation)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DE87EE-14C4-4608-B2C5-52970B7EC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객체의 실제 구현된 내용을 감추고 접근 방법만 노출하는 것</a:t>
            </a:r>
            <a:endParaRPr lang="en-US" altLang="ko-KR" dirty="0"/>
          </a:p>
          <a:p>
            <a:r>
              <a:rPr lang="ko-KR" altLang="en-US" dirty="0"/>
              <a:t>외부 객체</a:t>
            </a:r>
            <a:r>
              <a:rPr lang="en-US" altLang="ko-KR" dirty="0"/>
              <a:t>(</a:t>
            </a:r>
            <a:r>
              <a:rPr lang="ko-KR" altLang="en-US" dirty="0"/>
              <a:t>객체를 사용하는 쪽</a:t>
            </a:r>
            <a:r>
              <a:rPr lang="en-US" altLang="ko-KR" dirty="0"/>
              <a:t>)</a:t>
            </a:r>
            <a:r>
              <a:rPr lang="ko-KR" altLang="en-US" dirty="0"/>
              <a:t>에서는 객체의 내부 구조를 알지 못하며</a:t>
            </a:r>
            <a:endParaRPr lang="en-US" altLang="ko-KR" dirty="0"/>
          </a:p>
          <a:p>
            <a:r>
              <a:rPr lang="ko-KR" altLang="en-US" dirty="0"/>
              <a:t>객체가 노출하여 제공하는 필드와 메서드만 이용할 수 있음</a:t>
            </a:r>
            <a:endParaRPr lang="en-US" altLang="ko-KR" dirty="0"/>
          </a:p>
          <a:p>
            <a:r>
              <a:rPr lang="ko-KR" altLang="en-US" dirty="0"/>
              <a:t>객체 작성시 개발자는 </a:t>
            </a:r>
            <a:r>
              <a:rPr lang="ko-KR" altLang="en-US" dirty="0" err="1"/>
              <a:t>숨겨야하는</a:t>
            </a:r>
            <a:r>
              <a:rPr lang="ko-KR" altLang="en-US" dirty="0"/>
              <a:t> 필드와 메서드</a:t>
            </a:r>
            <a:r>
              <a:rPr lang="en-US" altLang="ko-KR" dirty="0"/>
              <a:t>, </a:t>
            </a:r>
            <a:r>
              <a:rPr lang="ko-KR" altLang="en-US" dirty="0"/>
              <a:t>공개하는 필드와 메서드를 구분하여 작성한다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캡슐화하는</a:t>
            </a:r>
            <a:r>
              <a:rPr lang="ko-KR" altLang="en-US" dirty="0"/>
              <a:t> 이유는 외부의 잘못된 사용으로 객체가 손상되는 것을 피하기 위함</a:t>
            </a:r>
            <a:endParaRPr lang="en-US" altLang="ko-KR" dirty="0"/>
          </a:p>
          <a:p>
            <a:r>
              <a:rPr lang="ko-KR" altLang="en-US" dirty="0"/>
              <a:t>접근 </a:t>
            </a:r>
            <a:r>
              <a:rPr lang="ko-KR" altLang="en-US" dirty="0" err="1"/>
              <a:t>제한자</a:t>
            </a:r>
            <a:r>
              <a:rPr lang="en-US" altLang="ko-KR" dirty="0"/>
              <a:t>(Access Modifier)</a:t>
            </a:r>
            <a:r>
              <a:rPr lang="ko-KR" altLang="en-US" dirty="0"/>
              <a:t>를 사용하여 객체의 필드와 메서드의 사용 범위를 제한한다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텍스트 상자 3"/>
          <p:cNvSpPr txBox="1"/>
          <p:nvPr/>
        </p:nvSpPr>
        <p:spPr>
          <a:xfrm>
            <a:off x="677334" y="6041362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>
                <a:solidFill>
                  <a:srgbClr val="7030A0"/>
                </a:solidFill>
              </a:rPr>
              <a:t>정보 은닉</a:t>
            </a:r>
          </a:p>
        </p:txBody>
      </p:sp>
    </p:spTree>
    <p:extLst>
      <p:ext uri="{BB962C8B-B14F-4D97-AF65-F5344CB8AC3E}">
        <p14:creationId xmlns:p14="http://schemas.microsoft.com/office/powerpoint/2010/main" val="93962074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26FF8-5C3B-4C64-816A-435088D4B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r>
              <a:rPr lang="en-US" altLang="ko-KR" sz="2000" dirty="0"/>
              <a:t>: try ~ catch ~ finally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FF70C2-EAAA-4699-A83B-83B251658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try </a:t>
            </a:r>
            <a:r>
              <a:rPr lang="ko-KR" altLang="en-US" dirty="0"/>
              <a:t>블록에서 예외가 발생했을 경우 </a:t>
            </a:r>
            <a:r>
              <a:rPr lang="en-US" altLang="ko-KR" dirty="0"/>
              <a:t>: 0 -&gt; 1 -&gt; 2 -&gt; 3 -&gt; 4</a:t>
            </a:r>
          </a:p>
          <a:p>
            <a:r>
              <a:rPr lang="en-US" altLang="ko-KR" dirty="0"/>
              <a:t>try </a:t>
            </a:r>
            <a:r>
              <a:rPr lang="ko-KR" altLang="en-US" dirty="0"/>
              <a:t>블록에서 예외가 발생하지 않았을 경우 </a:t>
            </a:r>
            <a:r>
              <a:rPr lang="en-US" altLang="ko-KR" dirty="0"/>
              <a:t>: 0 -&gt; 1 -&gt; 3 -&gt; 4</a:t>
            </a:r>
          </a:p>
          <a:p>
            <a:endParaRPr lang="ko-KR" altLang="en-US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06D0648-FE35-478B-8E57-FCBEE2ECBB6F}"/>
              </a:ext>
            </a:extLst>
          </p:cNvPr>
          <p:cNvGrpSpPr/>
          <p:nvPr/>
        </p:nvGrpSpPr>
        <p:grpSpPr>
          <a:xfrm>
            <a:off x="1440107" y="2160588"/>
            <a:ext cx="7345362" cy="2349865"/>
            <a:chOff x="1440107" y="2160588"/>
            <a:chExt cx="7345362" cy="2349865"/>
          </a:xfrm>
        </p:grpSpPr>
        <p:sp>
          <p:nvSpPr>
            <p:cNvPr id="4" name="모서리가 둥근 직사각형 5">
              <a:extLst>
                <a:ext uri="{FF2B5EF4-FFF2-40B4-BE49-F238E27FC236}">
                  <a16:creationId xmlns:a16="http://schemas.microsoft.com/office/drawing/2014/main" id="{64C4005B-D4B0-4249-B7BE-F56AADFCC1F0}"/>
                </a:ext>
              </a:extLst>
            </p:cNvPr>
            <p:cNvSpPr/>
            <p:nvPr/>
          </p:nvSpPr>
          <p:spPr>
            <a:xfrm>
              <a:off x="1440107" y="2160588"/>
              <a:ext cx="7345362" cy="2349865"/>
            </a:xfrm>
            <a:prstGeom prst="roundRect">
              <a:avLst>
                <a:gd name="adj" fmla="val 72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952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eaLnBrk="1" latinLnBrk="1" hangingPunct="1">
                <a:lnSpc>
                  <a:spcPct val="170000"/>
                </a:lnSpc>
                <a:defRPr/>
              </a:pPr>
              <a:r>
                <a:rPr lang="en-US" altLang="ko-KR" sz="14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try</a:t>
              </a:r>
              <a:r>
                <a:rPr lang="ko-KR" alt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{</a:t>
              </a:r>
            </a:p>
            <a:p>
              <a:r>
                <a:rPr lang="en-US" altLang="ko-KR" sz="14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    // </a:t>
              </a:r>
              <a:r>
                <a:rPr lang="ko-KR" altLang="en-US" sz="14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예외가 발생할 가능성이 있는 </a:t>
              </a:r>
              <a:r>
                <a:rPr lang="ko-KR" altLang="en-US" sz="1400" dirty="0" err="1">
                  <a:solidFill>
                    <a:srgbClr val="008000"/>
                  </a:solidFill>
                  <a:latin typeface="Consolas" panose="020B0609020204030204" pitchFamily="49" charset="0"/>
                </a:rPr>
                <a:t>실행문</a:t>
              </a:r>
              <a:r>
                <a:rPr lang="ko-KR" altLang="en-US" sz="14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 </a:t>
              </a:r>
              <a:endParaRPr lang="ko-KR" alt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 catch ( </a:t>
              </a:r>
              <a:r>
                <a:rPr lang="ko-KR" alt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처리할 예외 타입 선언 </a:t>
              </a:r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 { </a:t>
              </a:r>
            </a:p>
            <a:p>
              <a:r>
                <a:rPr lang="en-US" altLang="ko-KR" sz="14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    // </a:t>
              </a:r>
              <a:r>
                <a:rPr lang="ko-KR" altLang="en-US" sz="14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예외 </a:t>
              </a:r>
              <a:r>
                <a:rPr lang="ko-KR" altLang="en-US" sz="1400" dirty="0" err="1">
                  <a:solidFill>
                    <a:srgbClr val="008000"/>
                  </a:solidFill>
                  <a:latin typeface="Consolas" panose="020B0609020204030204" pitchFamily="49" charset="0"/>
                </a:rPr>
                <a:t>처리문</a:t>
              </a:r>
              <a:endParaRPr lang="ko-KR" altLang="en-US" sz="14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 finally {</a:t>
              </a:r>
            </a:p>
            <a:p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   // </a:t>
              </a:r>
              <a:r>
                <a:rPr lang="ko-KR" alt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예외 발생 여부와 상관없이 무조건 실행되는 문장 </a:t>
              </a:r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 </a:t>
              </a:r>
              <a:r>
                <a:rPr lang="ko-KR" altLang="en-US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생략가능 </a:t>
              </a:r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r>
                <a:rPr lang="en-US" altLang="ko-KR" sz="14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5" name="타원 8">
              <a:extLst>
                <a:ext uri="{FF2B5EF4-FFF2-40B4-BE49-F238E27FC236}">
                  <a16:creationId xmlns:a16="http://schemas.microsoft.com/office/drawing/2014/main" id="{4F0AC561-E262-494C-BF00-36E9F1C170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9401" y="2269367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ctr" eaLnBrk="1" latinLnBrk="1" hangingPunct="1"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n-ea"/>
                  <a:ea typeface="+mn-ea"/>
                </a:rPr>
                <a:t>0</a:t>
              </a:r>
              <a:endParaRPr lang="ko-KR" altLang="en-US" sz="16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6" name="타원 8">
              <a:extLst>
                <a:ext uri="{FF2B5EF4-FFF2-40B4-BE49-F238E27FC236}">
                  <a16:creationId xmlns:a16="http://schemas.microsoft.com/office/drawing/2014/main" id="{78B822F4-B1BF-41DD-8841-8CFFD9043D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3144" y="2795712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ctr" eaLnBrk="1" latinLnBrk="1" hangingPunct="1"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n-ea"/>
                  <a:ea typeface="+mn-ea"/>
                </a:rPr>
                <a:t>1</a:t>
              </a:r>
              <a:endParaRPr lang="ko-KR" altLang="en-US" sz="16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7" name="타원 8">
              <a:extLst>
                <a:ext uri="{FF2B5EF4-FFF2-40B4-BE49-F238E27FC236}">
                  <a16:creationId xmlns:a16="http://schemas.microsoft.com/office/drawing/2014/main" id="{E5B80BE2-27A3-47B6-BB4B-351F8EE919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3144" y="3170668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ctr" eaLnBrk="1" latinLnBrk="1" hangingPunct="1"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n-ea"/>
                  <a:ea typeface="+mn-ea"/>
                </a:rPr>
                <a:t>2</a:t>
              </a:r>
              <a:endParaRPr lang="ko-KR" altLang="en-US" sz="16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8" name="타원 8">
              <a:extLst>
                <a:ext uri="{FF2B5EF4-FFF2-40B4-BE49-F238E27FC236}">
                  <a16:creationId xmlns:a16="http://schemas.microsoft.com/office/drawing/2014/main" id="{00AFE6EC-5095-48D3-9626-F2D5BEBEBC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0882" y="3624631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ctr" eaLnBrk="1" latinLnBrk="1" hangingPunct="1"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n-ea"/>
                  <a:ea typeface="+mn-ea"/>
                </a:rPr>
                <a:t>3</a:t>
              </a:r>
              <a:endParaRPr lang="ko-KR" altLang="en-US" sz="16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4B29E9CE-0003-471F-9F2C-78A226C5A7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9401" y="4151531"/>
              <a:ext cx="285750" cy="2857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ctr" eaLnBrk="1" latinLnBrk="1" hangingPunct="1">
                <a:defRPr/>
              </a:pPr>
              <a:r>
                <a:rPr lang="en-US" altLang="ko-KR" sz="1600" b="1" dirty="0">
                  <a:solidFill>
                    <a:schemeClr val="bg1"/>
                  </a:solidFill>
                  <a:latin typeface="+mn-ea"/>
                  <a:ea typeface="+mn-ea"/>
                </a:rPr>
                <a:t>4</a:t>
              </a:r>
              <a:endParaRPr lang="ko-KR" altLang="en-US" sz="1600" b="1" dirty="0">
                <a:solidFill>
                  <a:schemeClr val="bg1"/>
                </a:solidFill>
                <a:latin typeface="+mn-ea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027700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C77E66-FFE7-47D2-BDD7-B77C9347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r>
              <a:rPr lang="en-US" altLang="ko-KR" sz="2000" dirty="0"/>
              <a:t>: Exception Class</a:t>
            </a:r>
            <a:endParaRPr lang="ko-KR" altLang="en-US" sz="20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FE5883-F6AE-41BB-85A3-76E162D4A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예외 클래스</a:t>
            </a:r>
          </a:p>
        </p:txBody>
      </p:sp>
      <p:graphicFrame>
        <p:nvGraphicFramePr>
          <p:cNvPr id="4" name="Group 77">
            <a:extLst>
              <a:ext uri="{FF2B5EF4-FFF2-40B4-BE49-F238E27FC236}">
                <a16:creationId xmlns:a16="http://schemas.microsoft.com/office/drawing/2014/main" id="{C44DD347-DC7A-4357-BC7B-C8A45D07A6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4874246"/>
              </p:ext>
            </p:extLst>
          </p:nvPr>
        </p:nvGraphicFramePr>
        <p:xfrm>
          <a:off x="1141061" y="2596818"/>
          <a:ext cx="7669213" cy="3008314"/>
        </p:xfrm>
        <a:graphic>
          <a:graphicData uri="http://schemas.openxmlformats.org/drawingml/2006/table">
            <a:tbl>
              <a:tblPr/>
              <a:tblGrid>
                <a:gridCol w="3184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844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386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예외 클래스</a:t>
                      </a:r>
                    </a:p>
                  </a:txBody>
                  <a:tcPr marL="0" marR="0" marT="0" marB="0" anchor="ctr" anchorCtr="1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1" hangingPunct="0">
                        <a:lnSpc>
                          <a:spcPct val="100000"/>
                        </a:lnSpc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rgbClr val="333333"/>
                        </a:buClr>
                        <a:buSzTx/>
                        <a:buFont typeface="Wingdings" pitchFamily="2" charset="2"/>
                        <a:buNone/>
                        <a:tabLst>
                          <a:tab pos="266700" algn="l"/>
                          <a:tab pos="400050" algn="l"/>
                        </a:tabLst>
                      </a:pPr>
                      <a:r>
                        <a:rPr kumimoji="1" lang="ko-KR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예외 발생 경우</a:t>
                      </a:r>
                    </a:p>
                  </a:txBody>
                  <a:tcPr marL="0" marR="0" marT="0" marB="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8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ArithmeticException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어떤 수를 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0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으로 나눌 때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8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kern="1200" dirty="0" err="1">
                          <a:solidFill>
                            <a:schemeClr val="dk1"/>
                          </a:solidFill>
                          <a:latin typeface="+mn-ea"/>
                          <a:ea typeface="+mn-ea"/>
                          <a:cs typeface="+mn-cs"/>
                        </a:rPr>
                        <a:t>NullPointerException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null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객체를 참조할 때</a:t>
                      </a: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89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ClassCastException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변환할 수 없는 타입으로 객체를 변환 할 때</a:t>
                      </a: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63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ArrayIndexOutOfBoundsException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배열을 참조하는 인덱스가 잘못된 경우</a:t>
                      </a: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63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NumberFormatException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문자열이 나타내는 숫자와 일치하지 않은 타입의 숫자로 변환한 경우</a:t>
                      </a: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715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400" dirty="0" err="1">
                          <a:latin typeface="+mn-ea"/>
                          <a:ea typeface="+mn-ea"/>
                        </a:rPr>
                        <a:t>IOException</a:t>
                      </a:r>
                      <a:endParaRPr lang="ko-KR" altLang="en-US" sz="1400" dirty="0">
                        <a:latin typeface="+mn-ea"/>
                        <a:ea typeface="+mn-ea"/>
                      </a:endParaRPr>
                    </a:p>
                  </a:txBody>
                  <a:tcPr marL="91434" marR="91434" marT="45735" marB="4573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입출력 동작 실패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*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인터럽트 발생할 경우</a:t>
                      </a:r>
                    </a:p>
                  </a:txBody>
                  <a:tcPr marL="91434" marR="91434" marT="45735" marB="4573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992711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연습문제</a:t>
            </a:r>
            <a:br>
              <a:rPr kumimoji="1" lang="en-US" altLang="ko-KR" dirty="0"/>
            </a:br>
            <a:r>
              <a:rPr kumimoji="1" lang="en-US" altLang="ko-KR" sz="2000" dirty="0"/>
              <a:t>:</a:t>
            </a:r>
            <a:r>
              <a:rPr kumimoji="1" lang="ko-KR" altLang="en-US" sz="2000" dirty="0"/>
              <a:t> 예외 처리</a:t>
            </a:r>
            <a:endParaRPr kumimoji="1"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1001713" y="2160589"/>
            <a:ext cx="4370387" cy="212407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ArrayExceptionEx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public static void main(String[]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[]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intArray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new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int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[]{3,6,9};</a:t>
            </a: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System.out.println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intArray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[3]);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13" y="4464051"/>
            <a:ext cx="4960937" cy="776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모서리가 둥근 직사각형 5"/>
          <p:cNvSpPr/>
          <p:nvPr/>
        </p:nvSpPr>
        <p:spPr>
          <a:xfrm>
            <a:off x="5522913" y="2160589"/>
            <a:ext cx="4383087" cy="223202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public class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NullPointExceptionEx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{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public static void main(String[]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args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) {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String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new String("hello");</a:t>
            </a: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str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= null;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    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System.out.println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</a:t>
            </a:r>
            <a:r>
              <a:rPr lang="en-US" altLang="ko-KR" sz="1200" b="1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str.toString</a:t>
            </a: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());</a:t>
            </a:r>
          </a:p>
          <a:p>
            <a:pPr>
              <a:defRPr/>
            </a:pPr>
            <a:endParaRPr lang="en-US" altLang="ko-KR" sz="1200" b="1" dirty="0">
              <a:solidFill>
                <a:schemeClr val="tx1"/>
              </a:solidFill>
              <a:latin typeface="Courier New" charset="0"/>
              <a:ea typeface="Courier New" charset="0"/>
              <a:cs typeface="Courier New" charset="0"/>
            </a:endParaRP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    }</a:t>
            </a:r>
          </a:p>
          <a:p>
            <a:pPr>
              <a:defRPr/>
            </a:pPr>
            <a:r>
              <a:rPr lang="en-US" altLang="ko-KR" sz="1200" b="1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</a:rPr>
              <a:t>}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0100" y="5292726"/>
            <a:ext cx="5443538" cy="90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텍스트 상자 2"/>
          <p:cNvSpPr txBox="1"/>
          <p:nvPr/>
        </p:nvSpPr>
        <p:spPr>
          <a:xfrm>
            <a:off x="4000500" y="838200"/>
            <a:ext cx="56691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 err="1">
                <a:solidFill>
                  <a:srgbClr val="7030A0"/>
                </a:solidFill>
              </a:rPr>
              <a:t>ArithmeticException</a:t>
            </a:r>
            <a:r>
              <a:rPr kumimoji="1" lang="ko-KR" altLang="en-US" dirty="0">
                <a:solidFill>
                  <a:srgbClr val="7030A0"/>
                </a:solidFill>
              </a:rPr>
              <a:t>을 처리했던 방식과 마찬가지로</a:t>
            </a:r>
            <a:endParaRPr kumimoji="1" lang="en-US" altLang="ko-KR" dirty="0">
              <a:solidFill>
                <a:srgbClr val="7030A0"/>
              </a:solidFill>
            </a:endParaRPr>
          </a:p>
          <a:p>
            <a:r>
              <a:rPr kumimoji="1" lang="en-US" altLang="ko-KR" dirty="0" err="1">
                <a:solidFill>
                  <a:srgbClr val="7030A0"/>
                </a:solidFill>
              </a:rPr>
              <a:t>ArrayException</a:t>
            </a:r>
            <a:r>
              <a:rPr kumimoji="1" lang="ko-KR" altLang="en-US" dirty="0">
                <a:solidFill>
                  <a:srgbClr val="7030A0"/>
                </a:solidFill>
              </a:rPr>
              <a:t>과 </a:t>
            </a:r>
            <a:r>
              <a:rPr kumimoji="1" lang="en-US" altLang="ko-KR" dirty="0" err="1">
                <a:solidFill>
                  <a:srgbClr val="7030A0"/>
                </a:solidFill>
              </a:rPr>
              <a:t>NullPointerException</a:t>
            </a:r>
            <a:r>
              <a:rPr kumimoji="1" lang="ko-KR" altLang="en-US" dirty="0">
                <a:solidFill>
                  <a:srgbClr val="7030A0"/>
                </a:solidFill>
              </a:rPr>
              <a:t>을 처리해보자</a:t>
            </a:r>
          </a:p>
        </p:txBody>
      </p:sp>
    </p:spTree>
    <p:extLst>
      <p:ext uri="{BB962C8B-B14F-4D97-AF65-F5344CB8AC3E}">
        <p14:creationId xmlns:p14="http://schemas.microsoft.com/office/powerpoint/2010/main" val="73859430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417D49-AA5A-4FD5-8CBD-D938735BD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r>
              <a:rPr lang="en-US" altLang="ko-KR" sz="2000" dirty="0"/>
              <a:t>: Exception Class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2E4395-E76B-4E5B-87A5-51BCC25B9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예외 </a:t>
            </a:r>
            <a:r>
              <a:rPr lang="en-US" altLang="ko-KR" dirty="0"/>
              <a:t>(Exception)</a:t>
            </a:r>
            <a:r>
              <a:rPr lang="ko-KR" altLang="en-US" dirty="0"/>
              <a:t>의 구분</a:t>
            </a:r>
            <a:endParaRPr lang="en-US" altLang="ko-KR" dirty="0"/>
          </a:p>
          <a:p>
            <a:pPr lvl="1"/>
            <a:r>
              <a:rPr lang="en-US" altLang="ko-KR" dirty="0"/>
              <a:t>Checked Exception : </a:t>
            </a:r>
            <a:r>
              <a:rPr lang="ko-KR" altLang="en-US" dirty="0"/>
              <a:t>컴파일할 때 확인되는 예외 </a:t>
            </a:r>
            <a:r>
              <a:rPr lang="en-US" altLang="ko-KR" dirty="0"/>
              <a:t>-&gt; </a:t>
            </a:r>
            <a:r>
              <a:rPr lang="ko-KR" altLang="en-US" dirty="0"/>
              <a:t>반드시 예외 처리가 필요함</a:t>
            </a:r>
            <a:endParaRPr lang="en-US" altLang="ko-KR" dirty="0"/>
          </a:p>
          <a:p>
            <a:pPr lvl="1"/>
            <a:r>
              <a:rPr lang="en-US" altLang="ko-KR" dirty="0"/>
              <a:t>Unchecked Exception : </a:t>
            </a:r>
            <a:r>
              <a:rPr lang="ko-KR" altLang="en-US" dirty="0"/>
              <a:t>실행 시점에서 확인되는 예외 </a:t>
            </a:r>
            <a:r>
              <a:rPr lang="en-US" altLang="ko-KR" dirty="0"/>
              <a:t>-&gt; </a:t>
            </a:r>
            <a:r>
              <a:rPr lang="ko-KR" altLang="en-US" dirty="0"/>
              <a:t>예외 처리 없어도 컴파일 됨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예외 처리가 필요한 시점</a:t>
            </a:r>
            <a:endParaRPr lang="en-US" altLang="ko-KR" dirty="0"/>
          </a:p>
          <a:p>
            <a:pPr lvl="1"/>
            <a:r>
              <a:rPr lang="ko-KR" altLang="en-US" dirty="0"/>
              <a:t>파일을 다루는 경우</a:t>
            </a:r>
            <a:br>
              <a:rPr lang="en-US" altLang="ko-KR" dirty="0"/>
            </a:br>
            <a:r>
              <a:rPr lang="ko-KR" altLang="en-US" dirty="0"/>
              <a:t>파일이 없거나 다른 프로세스에 의해 사용중인 경우 예외 발생</a:t>
            </a:r>
            <a:endParaRPr lang="en-US" altLang="ko-KR" dirty="0"/>
          </a:p>
          <a:p>
            <a:pPr lvl="1"/>
            <a:r>
              <a:rPr lang="ko-KR" altLang="en-US" dirty="0"/>
              <a:t>입출력을 다루는 경우</a:t>
            </a:r>
            <a:br>
              <a:rPr lang="en-US" altLang="ko-KR" dirty="0"/>
            </a:br>
            <a:r>
              <a:rPr lang="ko-KR" altLang="en-US" dirty="0"/>
              <a:t>이미 닫힌 입출력 스트림에 대해 작업하려 할 경우 예외 발생</a:t>
            </a:r>
            <a:endParaRPr lang="en-US" altLang="ko-KR" dirty="0"/>
          </a:p>
          <a:p>
            <a:pPr lvl="1"/>
            <a:r>
              <a:rPr lang="ko-KR" altLang="en-US" dirty="0"/>
              <a:t>네트워크를 이용한 데이터 통신</a:t>
            </a:r>
            <a:br>
              <a:rPr lang="en-US" altLang="ko-KR" dirty="0"/>
            </a:br>
            <a:r>
              <a:rPr lang="ko-KR" altLang="en-US" dirty="0"/>
              <a:t>서버나 클라이언트 한 쪽에서 응답이 없는 경우</a:t>
            </a:r>
            <a:br>
              <a:rPr lang="en-US" altLang="ko-KR" dirty="0"/>
            </a:br>
            <a:r>
              <a:rPr lang="ko-KR" altLang="en-US" dirty="0"/>
              <a:t>네트워크 상태가 좋지 않아 정해진 시간 동안 데이터를 받지 못하는 경우</a:t>
            </a:r>
          </a:p>
        </p:txBody>
      </p:sp>
    </p:spTree>
    <p:extLst>
      <p:ext uri="{BB962C8B-B14F-4D97-AF65-F5344CB8AC3E}">
        <p14:creationId xmlns:p14="http://schemas.microsoft.com/office/powerpoint/2010/main" val="1236422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E68959-AEE0-46A8-AF1A-76694B5F8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Exception Handling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/>
              <a:t>강제 예외 발생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C969AA-C7C2-4153-9BE4-9AFF6DB3C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메서드 정의 시 예외 처리</a:t>
            </a:r>
            <a:endParaRPr lang="en-US" altLang="ko-KR" dirty="0"/>
          </a:p>
          <a:p>
            <a:pPr lvl="1"/>
            <a:r>
              <a:rPr lang="ko-KR" altLang="en-US" dirty="0"/>
              <a:t>해당 메서드를 호출하는 메서드에서 예외를 처리하도록 명시한다</a:t>
            </a:r>
            <a:endParaRPr lang="en-US" altLang="ko-KR" dirty="0"/>
          </a:p>
          <a:p>
            <a:pPr lvl="1"/>
            <a:r>
              <a:rPr lang="en-US" altLang="ko-KR" dirty="0"/>
              <a:t>throws </a:t>
            </a:r>
            <a:r>
              <a:rPr lang="ko-KR" altLang="en-US" dirty="0"/>
              <a:t>키워드를 사용하여 예외의 종류를 적어준다</a:t>
            </a:r>
          </a:p>
        </p:txBody>
      </p:sp>
      <p:sp>
        <p:nvSpPr>
          <p:cNvPr id="4" name="모서리가 둥근 직사각형 8">
            <a:extLst>
              <a:ext uri="{FF2B5EF4-FFF2-40B4-BE49-F238E27FC236}">
                <a16:creationId xmlns:a16="http://schemas.microsoft.com/office/drawing/2014/main" id="{31614A72-6E52-4AA4-A611-76FD81F936A5}"/>
              </a:ext>
            </a:extLst>
          </p:cNvPr>
          <p:cNvSpPr/>
          <p:nvPr/>
        </p:nvSpPr>
        <p:spPr>
          <a:xfrm>
            <a:off x="674270" y="3902999"/>
            <a:ext cx="4266030" cy="212407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class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ThrowsExceptApp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void main( String[]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) {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ThrowsExcept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except=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ThrowsExcept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        // IO exception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발생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except.executeExcept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   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" name="모서리가 둥근 직사각형 9">
            <a:extLst>
              <a:ext uri="{FF2B5EF4-FFF2-40B4-BE49-F238E27FC236}">
                <a16:creationId xmlns:a16="http://schemas.microsoft.com/office/drawing/2014/main" id="{662F4B23-E041-4FE2-9A88-B7B45716FA3B}"/>
              </a:ext>
            </a:extLst>
          </p:cNvPr>
          <p:cNvSpPr/>
          <p:nvPr/>
        </p:nvSpPr>
        <p:spPr>
          <a:xfrm>
            <a:off x="5194103" y="3917287"/>
            <a:ext cx="4644490" cy="2124075"/>
          </a:xfrm>
          <a:prstGeom prst="roundRect">
            <a:avLst>
              <a:gd name="adj" fmla="val 807"/>
            </a:avLst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36000" rIns="108000" bIns="36000"/>
          <a:lstStyle/>
          <a:p>
            <a:pPr eaLnBrk="1" latinLnBrk="1" hangingPunct="1">
              <a:defRPr/>
            </a:pP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ThrowsExcept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public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executeExcept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throws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IOException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b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System.out.println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 “</a:t>
            </a:r>
            <a:r>
              <a:rPr lang="ko-KR" alt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강제예외발생</a:t>
            </a: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”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        throw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IOException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(); </a:t>
            </a:r>
            <a:r>
              <a:rPr lang="en-US" altLang="ko-KR" sz="1200" dirty="0">
                <a:solidFill>
                  <a:srgbClr val="008000"/>
                </a:solidFill>
                <a:latin typeface="Consolas" panose="020B0609020204030204" pitchFamily="49" charset="0"/>
              </a:rPr>
              <a:t>//</a:t>
            </a:r>
            <a:r>
              <a:rPr lang="ko-KR" altLang="en-US" sz="1200" dirty="0">
                <a:solidFill>
                  <a:srgbClr val="008000"/>
                </a:solidFill>
                <a:latin typeface="Consolas" panose="020B0609020204030204" pitchFamily="49" charset="0"/>
              </a:rPr>
              <a:t>강제로 예외 발생</a:t>
            </a:r>
            <a:endParaRPr lang="ko-KR" alt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ko-KR" alt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2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eaLnBrk="1" latinLnBrk="1" hangingPunct="1">
              <a:defRPr/>
            </a:pPr>
            <a:endParaRPr lang="en-US" altLang="ko-KR" sz="12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2CD6B7-4677-4999-B2AC-3BCA5F69427E}"/>
              </a:ext>
            </a:extLst>
          </p:cNvPr>
          <p:cNvSpPr/>
          <p:nvPr/>
        </p:nvSpPr>
        <p:spPr>
          <a:xfrm>
            <a:off x="606008" y="3641062"/>
            <a:ext cx="1789113" cy="27622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1200" b="1" dirty="0">
                <a:latin typeface="+mn-ea"/>
                <a:cs typeface="Courier New" pitchFamily="49" charset="0"/>
              </a:rPr>
              <a:t>ThrowsExepApp.java</a:t>
            </a:r>
            <a:endParaRPr lang="ko-KR" altLang="en-US" sz="1200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062BA0-38F3-4207-873C-4964D4046951}"/>
              </a:ext>
            </a:extLst>
          </p:cNvPr>
          <p:cNvSpPr/>
          <p:nvPr/>
        </p:nvSpPr>
        <p:spPr>
          <a:xfrm>
            <a:off x="5120248" y="3641062"/>
            <a:ext cx="1790700" cy="276225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latinLnBrk="1" hangingPunct="1">
              <a:defRPr/>
            </a:pPr>
            <a:r>
              <a:rPr lang="en-US" altLang="ko-KR" sz="1200" b="1" dirty="0">
                <a:latin typeface="+mn-ea"/>
                <a:cs typeface="Courier New" pitchFamily="49" charset="0"/>
              </a:rPr>
              <a:t>ThrowsExep.java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0894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E7AD61-0677-4590-B39E-688035882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Object Oriented Programming</a:t>
            </a:r>
            <a:br>
              <a:rPr lang="en-US" altLang="ko-KR" dirty="0"/>
            </a:br>
            <a:r>
              <a:rPr lang="en-US" altLang="ko-KR" sz="2000" dirty="0"/>
              <a:t>: </a:t>
            </a:r>
            <a:r>
              <a:rPr lang="ko-KR" altLang="en-US" sz="2000" dirty="0" err="1"/>
              <a:t>다형성</a:t>
            </a:r>
            <a:r>
              <a:rPr lang="ko-KR" altLang="en-US" sz="2000" dirty="0"/>
              <a:t> </a:t>
            </a:r>
            <a:r>
              <a:rPr lang="en-US" altLang="ko-KR" sz="2000" dirty="0"/>
              <a:t>(</a:t>
            </a:r>
            <a:r>
              <a:rPr lang="en-US" altLang="ko-KR" sz="2000" dirty="0" err="1"/>
              <a:t>Ploymorphism</a:t>
            </a:r>
            <a:r>
              <a:rPr lang="en-US" altLang="ko-KR" sz="2000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D6350F-24B3-4617-BC02-A1940A8B3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Java </a:t>
            </a:r>
            <a:r>
              <a:rPr lang="ko-KR" altLang="en-US" dirty="0"/>
              <a:t>객체지향에서 가장 중요한 개념</a:t>
            </a:r>
            <a:endParaRPr lang="en-US" altLang="ko-KR" dirty="0"/>
          </a:p>
          <a:p>
            <a:r>
              <a:rPr lang="ko-KR" altLang="en-US" dirty="0"/>
              <a:t>하나의 메서드나 클래스를 다양한 구현으로 사용 가능하게 하는 개념</a:t>
            </a:r>
            <a:endParaRPr lang="en-US" altLang="ko-KR" dirty="0"/>
          </a:p>
          <a:p>
            <a:r>
              <a:rPr lang="ko-KR" altLang="en-US" dirty="0"/>
              <a:t>오버로드</a:t>
            </a:r>
            <a:r>
              <a:rPr lang="en-US" altLang="ko-KR" dirty="0"/>
              <a:t>(Overload)</a:t>
            </a:r>
            <a:r>
              <a:rPr lang="ko-KR" altLang="en-US" dirty="0"/>
              <a:t>와 </a:t>
            </a:r>
            <a:r>
              <a:rPr lang="ko-KR" altLang="en-US" dirty="0" err="1"/>
              <a:t>오버라이드</a:t>
            </a:r>
            <a:r>
              <a:rPr lang="en-US" altLang="ko-KR" dirty="0"/>
              <a:t>(Override)</a:t>
            </a:r>
            <a:r>
              <a:rPr lang="ko-KR" altLang="en-US" dirty="0"/>
              <a:t>를 통해 다형성을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C2D07F9-714B-5A44-AAF5-A8C3C1E5C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3428999"/>
            <a:ext cx="4712881" cy="314878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5389600-CD76-6147-8D2C-2B3BBFC73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1781" y="3742811"/>
            <a:ext cx="6158547" cy="252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156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933717-5EFE-4807-BD98-3C66677991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Java</a:t>
            </a:r>
            <a:r>
              <a:rPr lang="ko-KR" altLang="en-US" dirty="0"/>
              <a:t> </a:t>
            </a:r>
            <a:r>
              <a:rPr lang="en-US" altLang="ko-KR" dirty="0"/>
              <a:t>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A8E1E9B-7947-4776-A6FE-49EE7C784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Java Class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0169078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4631</TotalTime>
  <Words>6102</Words>
  <Application>Microsoft Office PowerPoint</Application>
  <PresentationFormat>와이드스크린</PresentationFormat>
  <Paragraphs>1255</Paragraphs>
  <Slides>74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74</vt:i4>
      </vt:variant>
    </vt:vector>
  </HeadingPairs>
  <TitlesOfParts>
    <vt:vector size="86" baseType="lpstr">
      <vt:lpstr>HY견고딕</vt:lpstr>
      <vt:lpstr>HY그래픽M</vt:lpstr>
      <vt:lpstr>Monaco</vt:lpstr>
      <vt:lpstr>맑은 고딕</vt:lpstr>
      <vt:lpstr>휴먼매직체</vt:lpstr>
      <vt:lpstr>Arial</vt:lpstr>
      <vt:lpstr>Consolas</vt:lpstr>
      <vt:lpstr>Courier New</vt:lpstr>
      <vt:lpstr>Trebuchet MS</vt:lpstr>
      <vt:lpstr>Wingdings</vt:lpstr>
      <vt:lpstr>Wingdings 3</vt:lpstr>
      <vt:lpstr>패싯</vt:lpstr>
      <vt:lpstr>Java Programming</vt:lpstr>
      <vt:lpstr>Object Oriented Programming : 객체지향 프로그래밍이란?</vt:lpstr>
      <vt:lpstr>Object Oriented Programming : 객체(Object)와 클래스(Class)</vt:lpstr>
      <vt:lpstr>Object Oriented Programming : 인스턴스 (Instance)</vt:lpstr>
      <vt:lpstr>Object Oriented Programming : 객체지향 네 가지 특성</vt:lpstr>
      <vt:lpstr>Object Oriented Programming : 상속 (Inheritance)</vt:lpstr>
      <vt:lpstr>Object Oriented Programming : 캡슐화 (Encapsulation)</vt:lpstr>
      <vt:lpstr>Object Oriented Programming : 다형성 (Ploymorphism)</vt:lpstr>
      <vt:lpstr>Java Programming</vt:lpstr>
      <vt:lpstr>Java Class : 클래스의 구조</vt:lpstr>
      <vt:lpstr>Java Class : 필드 (field)</vt:lpstr>
      <vt:lpstr>연습문제 : 클래스의 정의와 사용</vt:lpstr>
      <vt:lpstr>Java Class : 접근자 (Access Modifier)</vt:lpstr>
      <vt:lpstr>연습문제 : 접근자 연습</vt:lpstr>
      <vt:lpstr>Java Class : 메서드 (method)</vt:lpstr>
      <vt:lpstr>Java Class : 메서드 (method)</vt:lpstr>
      <vt:lpstr>Java Class : 가변 인수</vt:lpstr>
      <vt:lpstr>Java Class : Getter, Setter</vt:lpstr>
      <vt:lpstr>연습문제 : 클래스 정의/확장 연습</vt:lpstr>
      <vt:lpstr>연습문제 : 클래스 정의/확장 연습</vt:lpstr>
      <vt:lpstr>연습문제 : 클래스 정의/확장 연습</vt:lpstr>
      <vt:lpstr>Java Class : 생성자 (Constructor)</vt:lpstr>
      <vt:lpstr>Java Class : 생성자 (Constructor)</vt:lpstr>
      <vt:lpstr>Java Class : 생성자 (Constructor)</vt:lpstr>
      <vt:lpstr>연습문제 : 클래스 정의/확장 연습</vt:lpstr>
      <vt:lpstr>Java Class : this</vt:lpstr>
      <vt:lpstr>Java Class : method overloading</vt:lpstr>
      <vt:lpstr>연습문제</vt:lpstr>
      <vt:lpstr>Java Class : static 변수, instance 변수, local 변수</vt:lpstr>
      <vt:lpstr>Java Class : 변수의 범위 (Scope)</vt:lpstr>
      <vt:lpstr>Java Class : 클래스 (static) 멤버</vt:lpstr>
      <vt:lpstr>Java Class : static의 활용 - Singleton</vt:lpstr>
      <vt:lpstr>Java Class : 패키지(package)</vt:lpstr>
      <vt:lpstr>Java Class : 새로운 패키지의 작성</vt:lpstr>
      <vt:lpstr>접근 제한자</vt:lpstr>
      <vt:lpstr>Java Programming</vt:lpstr>
      <vt:lpstr>Inheritance and Polymorphism : 상속 (Inheritance)</vt:lpstr>
      <vt:lpstr>Inheritance and Polymorphism : 상속 (Inheritance)</vt:lpstr>
      <vt:lpstr>Inheritance and Polymorphism : 상속 (Inheritance)</vt:lpstr>
      <vt:lpstr>Inheritance and Polymorphism : 메서드 오버라이딩 (Method Overriding)</vt:lpstr>
      <vt:lpstr>Inheritance and Polymorphism</vt:lpstr>
      <vt:lpstr>연습문제 : 상속 연습</vt:lpstr>
      <vt:lpstr>연습문제 : 상속 연습</vt:lpstr>
      <vt:lpstr>Inheritance and Polymorphism : Upcasting and Downcasting</vt:lpstr>
      <vt:lpstr>Java Programming</vt:lpstr>
      <vt:lpstr>Abstract Class and Interface : 추상 클래스</vt:lpstr>
      <vt:lpstr>Abstract Class and Interface : 추상 클래스</vt:lpstr>
      <vt:lpstr>연습문제 : 추상 클래스</vt:lpstr>
      <vt:lpstr>Abstract Class and Interface : 인터페이스 (Interface)</vt:lpstr>
      <vt:lpstr>Abstract Class and Interface : 인터페이스 (Interface)</vt:lpstr>
      <vt:lpstr>연습문제 : interface 연습</vt:lpstr>
      <vt:lpstr>Abstract Class and Interface : 추상클래스 vs 인터페이스 (Interface)</vt:lpstr>
      <vt:lpstr>Abstract Class and Interface : 인터페이스 (Interface)</vt:lpstr>
      <vt:lpstr>Abstract Class and Interface : 정리</vt:lpstr>
      <vt:lpstr>OOP Advanded</vt:lpstr>
      <vt:lpstr>어노테이션</vt:lpstr>
      <vt:lpstr>어노테이션</vt:lpstr>
      <vt:lpstr>어노테이션</vt:lpstr>
      <vt:lpstr>어노테이션</vt:lpstr>
      <vt:lpstr>어노테이션 : 리플렉션</vt:lpstr>
      <vt:lpstr>어노테이션 : 리플렉션</vt:lpstr>
      <vt:lpstr>중첩 클래스</vt:lpstr>
      <vt:lpstr>중첩 클래스</vt:lpstr>
      <vt:lpstr>중첩 클래스</vt:lpstr>
      <vt:lpstr>중첩 클래스</vt:lpstr>
      <vt:lpstr>익명 클래스</vt:lpstr>
      <vt:lpstr>Java Programming</vt:lpstr>
      <vt:lpstr>Exception Handling </vt:lpstr>
      <vt:lpstr>Exception Handling : Example</vt:lpstr>
      <vt:lpstr>Exception Handling : try ~ catch ~ finally</vt:lpstr>
      <vt:lpstr>Exception Handling : Exception Class</vt:lpstr>
      <vt:lpstr>연습문제 : 예외 처리</vt:lpstr>
      <vt:lpstr>Exception Handling : Exception Class</vt:lpstr>
      <vt:lpstr>Exception Handling : 강제 예외 발생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Programming</dc:title>
  <dc:creator>Seung-Kyun Nam</dc:creator>
  <cp:lastModifiedBy>SeungKyun Nam</cp:lastModifiedBy>
  <cp:revision>498</cp:revision>
  <cp:lastPrinted>2019-01-18T03:09:33Z</cp:lastPrinted>
  <dcterms:created xsi:type="dcterms:W3CDTF">2017-09-05T04:59:05Z</dcterms:created>
  <dcterms:modified xsi:type="dcterms:W3CDTF">2021-10-26T06:21:31Z</dcterms:modified>
</cp:coreProperties>
</file>

<file path=docProps/thumbnail.jpeg>
</file>